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20" r:id="rId2"/>
    <p:sldId id="295" r:id="rId3"/>
    <p:sldId id="330" r:id="rId4"/>
    <p:sldId id="296" r:id="rId5"/>
    <p:sldId id="297" r:id="rId6"/>
    <p:sldId id="303" r:id="rId7"/>
    <p:sldId id="305" r:id="rId8"/>
    <p:sldId id="307" r:id="rId9"/>
    <p:sldId id="308" r:id="rId10"/>
    <p:sldId id="326" r:id="rId11"/>
    <p:sldId id="316" r:id="rId12"/>
    <p:sldId id="327" r:id="rId13"/>
    <p:sldId id="317" r:id="rId14"/>
    <p:sldId id="328" r:id="rId15"/>
    <p:sldId id="285" r:id="rId16"/>
    <p:sldId id="324" r:id="rId17"/>
    <p:sldId id="329" r:id="rId18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r" rtl="1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r" rtl="1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r" rtl="1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r" rtl="1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r" defTabSz="914400" rtl="1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r" defTabSz="914400" rtl="1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r" defTabSz="914400" rtl="1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99CCFF"/>
    <a:srgbClr val="000066"/>
    <a:srgbClr val="000099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67213" autoAdjust="0"/>
    <p:restoredTop sz="94693" autoAdjust="0"/>
  </p:normalViewPr>
  <p:slideViewPr>
    <p:cSldViewPr>
      <p:cViewPr>
        <p:scale>
          <a:sx n="81" d="100"/>
          <a:sy n="81" d="100"/>
        </p:scale>
        <p:origin x="-965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7.xml"/><Relationship Id="rId3" Type="http://schemas.openxmlformats.org/officeDocument/2006/relationships/slide" Target="slides/slide9.xml"/><Relationship Id="rId7" Type="http://schemas.openxmlformats.org/officeDocument/2006/relationships/slide" Target="slides/slide14.xml"/><Relationship Id="rId2" Type="http://schemas.openxmlformats.org/officeDocument/2006/relationships/slide" Target="slides/slide7.xml"/><Relationship Id="rId1" Type="http://schemas.openxmlformats.org/officeDocument/2006/relationships/slide" Target="slides/slide1.xml"/><Relationship Id="rId6" Type="http://schemas.openxmlformats.org/officeDocument/2006/relationships/slide" Target="slides/slide12.xml"/><Relationship Id="rId5" Type="http://schemas.openxmlformats.org/officeDocument/2006/relationships/slide" Target="slides/slide11.xml"/><Relationship Id="rId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/>
            </a:lvl1pPr>
          </a:lstStyle>
          <a:p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u="none"/>
            </a:lvl1pPr>
          </a:lstStyle>
          <a:p>
            <a:endParaRPr lang="en-US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/>
            </a:lvl1pPr>
          </a:lstStyle>
          <a:p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u="none">
                <a:cs typeface="Times New Roman" pitchFamily="18" charset="0"/>
              </a:defRPr>
            </a:lvl1pPr>
          </a:lstStyle>
          <a:p>
            <a:fld id="{38846BE3-0B2A-4F87-9525-FD23BC41DFC2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55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/>
            </a:lvl1pPr>
          </a:lstStyle>
          <a:p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u="none"/>
            </a:lvl1pPr>
          </a:lstStyle>
          <a:p>
            <a:endParaRPr lang="en-US"/>
          </a:p>
        </p:txBody>
      </p:sp>
      <p:sp>
        <p:nvSpPr>
          <p:cNvPr id="860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/>
            </a:lvl1pPr>
          </a:lstStyle>
          <a:p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u="none">
                <a:cs typeface="Times New Roman" pitchFamily="18" charset="0"/>
              </a:defRPr>
            </a:lvl1pPr>
          </a:lstStyle>
          <a:p>
            <a:fld id="{724CD9F2-A32C-4B59-A6AB-B8B1AF6E1F2A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302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B0E1D-BBC8-423D-A50A-3857383A175D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8A794-5346-4C78-997A-CA58C2C90354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A2FB46-8C4F-4DD2-A0B0-A27081F691E5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24F2E-40B1-42E5-9860-F0E552EC500C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4686E5-F20C-423B-8D8C-185C8B3380FD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857A3E-FF52-4B4C-BE53-6505CCE0254E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D3636-8E47-4364-B7A6-8229F8E8B13C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B473D4-B65B-4B8A-8865-7A439AF98AEB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C1A3C-7348-44ED-87A3-7D57B26525FB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08515F-D7D6-4504-83AA-FA7BF7214156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C543BD-3AD5-48C5-B207-6848FB675F27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99FF"/>
            </a:gs>
            <a:gs pos="100000">
              <a:srgbClr val="0099FF">
                <a:gamma/>
                <a:tint val="12549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u="none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u="none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u="none">
                <a:cs typeface="+mn-cs"/>
              </a:defRPr>
            </a:lvl1pPr>
          </a:lstStyle>
          <a:p>
            <a:fld id="{00034EF6-EB33-41B6-B095-673996F2DE20}" type="slidenum">
              <a:rPr lang="he-IL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WordArt 2"/>
          <p:cNvSpPr>
            <a:spLocks noChangeArrowheads="1" noChangeShapeType="1" noTextEdit="1"/>
          </p:cNvSpPr>
          <p:nvPr/>
        </p:nvSpPr>
        <p:spPr bwMode="auto">
          <a:xfrm>
            <a:off x="3657600" y="381000"/>
            <a:ext cx="50006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e-IL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 Black"/>
              </a:rPr>
              <a:t>פרגמטיקה</a:t>
            </a:r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1912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0" y="1912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he-IL"/>
          </a:p>
        </p:txBody>
      </p:sp>
      <p:grpSp>
        <p:nvGrpSpPr>
          <p:cNvPr id="82950" name="Group 6"/>
          <p:cNvGrpSpPr>
            <a:grpSpLocks/>
          </p:cNvGrpSpPr>
          <p:nvPr/>
        </p:nvGrpSpPr>
        <p:grpSpPr bwMode="auto">
          <a:xfrm>
            <a:off x="0" y="1912938"/>
            <a:ext cx="9144000" cy="3032125"/>
            <a:chOff x="0" y="0"/>
            <a:chExt cx="5760" cy="1910"/>
          </a:xfrm>
        </p:grpSpPr>
        <p:sp>
          <p:nvSpPr>
            <p:cNvPr id="82951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he-IL"/>
            </a:p>
          </p:txBody>
        </p:sp>
        <p:sp>
          <p:nvSpPr>
            <p:cNvPr id="82952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19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he-IL" u="none"/>
                <a:t>  </a:t>
              </a:r>
              <a:endParaRPr lang="he-IL" sz="16900" u="none"/>
            </a:p>
            <a:p>
              <a:pPr algn="ctr" rtl="0" eaLnBrk="0" hangingPunct="0"/>
              <a:endParaRPr lang="he-IL" sz="16900" u="none"/>
            </a:p>
          </p:txBody>
        </p:sp>
      </p:grpSp>
      <p:sp>
        <p:nvSpPr>
          <p:cNvPr id="82954" name="Rectangle 10" descr="קו אנכי בהיר"/>
          <p:cNvSpPr>
            <a:spLocks noChangeArrowheads="1"/>
          </p:cNvSpPr>
          <p:nvPr/>
        </p:nvSpPr>
        <p:spPr bwMode="auto">
          <a:xfrm>
            <a:off x="0" y="0"/>
            <a:ext cx="914400" cy="6858000"/>
          </a:xfrm>
          <a:prstGeom prst="rect">
            <a:avLst/>
          </a:prstGeom>
          <a:pattFill prst="ltVert">
            <a:fgClr>
              <a:srgbClr val="0099CC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pic>
        <p:nvPicPr>
          <p:cNvPr id="82958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4495800"/>
            <a:ext cx="2354263" cy="1965325"/>
          </a:xfrm>
          <a:prstGeom prst="rect">
            <a:avLst/>
          </a:prstGeom>
          <a:noFill/>
        </p:spPr>
      </p:pic>
      <p:pic>
        <p:nvPicPr>
          <p:cNvPr id="82959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3886200"/>
            <a:ext cx="1362075" cy="1965325"/>
          </a:xfrm>
          <a:prstGeom prst="rect">
            <a:avLst/>
          </a:prstGeom>
          <a:noFill/>
        </p:spPr>
      </p:pic>
      <p:pic>
        <p:nvPicPr>
          <p:cNvPr id="82960" name="Picture 16"/>
          <p:cNvPicPr preferRelativeResize="0"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1752600"/>
            <a:ext cx="2279650" cy="196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5364088" y="1268760"/>
            <a:ext cx="324036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200" u="none" dirty="0" smtClean="0">
                <a:solidFill>
                  <a:schemeClr val="bg1"/>
                </a:solidFill>
              </a:rPr>
              <a:t>יערה גרינשטיין</a:t>
            </a:r>
            <a:endParaRPr lang="he-IL" sz="3200" u="none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291" name="Group 11"/>
          <p:cNvGrpSpPr>
            <a:grpSpLocks/>
          </p:cNvGrpSpPr>
          <p:nvPr/>
        </p:nvGrpSpPr>
        <p:grpSpPr bwMode="auto">
          <a:xfrm>
            <a:off x="287338" y="109538"/>
            <a:ext cx="8569325" cy="361950"/>
            <a:chOff x="181" y="69"/>
            <a:chExt cx="5398" cy="228"/>
          </a:xfrm>
        </p:grpSpPr>
        <p:sp>
          <p:nvSpPr>
            <p:cNvPr id="97292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4550" y="116"/>
              <a:ext cx="1029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מרכיבי השפה</a:t>
              </a:r>
            </a:p>
          </p:txBody>
        </p:sp>
        <p:sp>
          <p:nvSpPr>
            <p:cNvPr id="97293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1957" y="117"/>
              <a:ext cx="661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תחומים</a:t>
              </a:r>
            </a:p>
          </p:txBody>
        </p:sp>
        <p:sp>
          <p:nvSpPr>
            <p:cNvPr id="97294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3838" y="117"/>
              <a:ext cx="530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הגדרה</a:t>
              </a:r>
            </a:p>
          </p:txBody>
        </p:sp>
        <p:sp>
          <p:nvSpPr>
            <p:cNvPr id="97295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2799" y="117"/>
              <a:ext cx="857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מיומנויות</a:t>
              </a:r>
            </a:p>
          </p:txBody>
        </p:sp>
        <p:sp>
          <p:nvSpPr>
            <p:cNvPr id="97296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181" y="116"/>
              <a:ext cx="453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סיכום</a:t>
              </a:r>
            </a:p>
          </p:txBody>
        </p:sp>
        <p:sp>
          <p:nvSpPr>
            <p:cNvPr id="97297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815" y="69"/>
              <a:ext cx="96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David"/>
                  <a:cs typeface="David"/>
                </a:rPr>
                <a:t>מודל יישומי</a:t>
              </a:r>
            </a:p>
          </p:txBody>
        </p:sp>
      </p:grpSp>
      <p:sp>
        <p:nvSpPr>
          <p:cNvPr id="97298" name="Rectangle 18"/>
          <p:cNvSpPr>
            <a:spLocks noGrp="1" noChangeArrowheads="1"/>
          </p:cNvSpPr>
          <p:nvPr>
            <p:ph type="title"/>
          </p:nvPr>
        </p:nvSpPr>
        <p:spPr>
          <a:xfrm>
            <a:off x="1181100" y="762000"/>
            <a:ext cx="6781800" cy="1066800"/>
          </a:xfrm>
          <a:noFill/>
          <a:ln/>
        </p:spPr>
        <p:txBody>
          <a:bodyPr/>
          <a:lstStyle/>
          <a:p>
            <a:pPr marL="838200" indent="-838200" rtl="0"/>
            <a:r>
              <a:rPr lang="he-IL" sz="3600" b="1">
                <a:effectLst>
                  <a:outerShdw blurRad="38100" dist="38100" dir="2700000" algn="tl">
                    <a:srgbClr val="FFFFFF"/>
                  </a:outerShdw>
                </a:effectLst>
                <a:cs typeface="David" pitchFamily="34" charset="-79"/>
              </a:rPr>
              <a:t>פרגמטיקה בסיסית - מודל יישומי </a:t>
            </a:r>
            <a:r>
              <a:rPr lang="he-IL" sz="3200" b="1">
                <a:cs typeface="David" pitchFamily="34" charset="-79"/>
              </a:rPr>
              <a:t>(תצפית לקראת בניית פרופיל)</a:t>
            </a:r>
            <a:endParaRPr lang="en-US" sz="3200" u="sng">
              <a:cs typeface="David" pitchFamily="34" charset="-79"/>
            </a:endParaRPr>
          </a:p>
        </p:txBody>
      </p:sp>
      <p:sp>
        <p:nvSpPr>
          <p:cNvPr id="97301" name="Text Box 21"/>
          <p:cNvSpPr txBox="1">
            <a:spLocks noChangeArrowheads="1"/>
          </p:cNvSpPr>
          <p:nvPr/>
        </p:nvSpPr>
        <p:spPr bwMode="auto">
          <a:xfrm>
            <a:off x="5527675" y="1874838"/>
            <a:ext cx="3200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sz="2800" b="1">
                <a:cs typeface="David" pitchFamily="34" charset="-79"/>
              </a:rPr>
              <a:t>פעילויות הדיבור:</a:t>
            </a:r>
            <a:endParaRPr lang="en-US" sz="2800" b="1">
              <a:cs typeface="David" pitchFamily="34" charset="-79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971601" y="2564904"/>
          <a:ext cx="7552401" cy="3816423"/>
        </p:xfrm>
        <a:graphic>
          <a:graphicData uri="http://schemas.openxmlformats.org/drawingml/2006/table">
            <a:tbl>
              <a:tblPr rtl="1"/>
              <a:tblGrid>
                <a:gridCol w="3557277"/>
                <a:gridCol w="1464816"/>
                <a:gridCol w="1198913"/>
                <a:gridCol w="1331395"/>
              </a:tblGrid>
              <a:tr h="29357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רוב הזמן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לעיתים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כמעט לא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14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בקשות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>
                          <a:latin typeface="Times New Roman"/>
                          <a:ea typeface="Times New Roman"/>
                        </a:rPr>
                        <a:t>(חפץ, פעילויות, עזרה, רשות)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57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סירוב/הסכמה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57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>
                          <a:latin typeface="Times New Roman"/>
                          <a:ea typeface="Times New Roman"/>
                        </a:rPr>
                        <a:t>הערות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713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שתוף מידע/חוויה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>
                          <a:latin typeface="Times New Roman"/>
                          <a:ea typeface="Times New Roman"/>
                        </a:rPr>
                        <a:t>(מספר דברים: שקרו בעבר, דברים שיקרו בעתיד, מרחיב מידע)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142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נתינת וקבלת מידע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>
                          <a:latin typeface="Times New Roman"/>
                          <a:ea typeface="Times New Roman"/>
                        </a:rPr>
                        <a:t>(שואל ועונה לשאלות, הסבר)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57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ביצוע הוראות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57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התחלקת ברגשות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57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פניות חברתיות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376613"/>
            <a:ext cx="8001000" cy="2447925"/>
          </a:xfrm>
        </p:spPr>
        <p:txBody>
          <a:bodyPr/>
          <a:lstStyle/>
          <a:p>
            <a:pPr>
              <a:buFontTx/>
              <a:buNone/>
            </a:pPr>
            <a:r>
              <a:rPr lang="he-IL" sz="2800" b="1" dirty="0">
                <a:cs typeface="David" pitchFamily="34" charset="-79"/>
              </a:rPr>
              <a:t>להשתתפות בשיח נדרש:</a:t>
            </a:r>
            <a:endParaRPr lang="he-IL" sz="2800" dirty="0">
              <a:cs typeface="David" pitchFamily="34" charset="-79"/>
            </a:endParaRPr>
          </a:p>
          <a:p>
            <a:r>
              <a:rPr lang="he-IL" sz="2800" dirty="0">
                <a:cs typeface="David" pitchFamily="34" charset="-79"/>
              </a:rPr>
              <a:t>קשב </a:t>
            </a:r>
            <a:r>
              <a:rPr lang="he-IL" sz="2800" dirty="0" smtClean="0">
                <a:cs typeface="David" pitchFamily="34" charset="-79"/>
              </a:rPr>
              <a:t>משותף/פיצול </a:t>
            </a:r>
            <a:r>
              <a:rPr lang="he-IL" sz="2800" dirty="0">
                <a:cs typeface="David" pitchFamily="34" charset="-79"/>
              </a:rPr>
              <a:t>קשב.</a:t>
            </a:r>
          </a:p>
          <a:p>
            <a:r>
              <a:rPr lang="he-IL" sz="2800" dirty="0">
                <a:cs typeface="David" pitchFamily="34" charset="-79"/>
              </a:rPr>
              <a:t>יכולת החלפת תפקידים (מדובר למאזין וממאזין לדובר).</a:t>
            </a:r>
          </a:p>
          <a:p>
            <a:r>
              <a:rPr lang="he-IL" sz="2800" dirty="0">
                <a:cs typeface="David" pitchFamily="34" charset="-79"/>
              </a:rPr>
              <a:t>שפה מובנת/משותפת למשתתפים.</a:t>
            </a:r>
          </a:p>
        </p:txBody>
      </p:sp>
      <p:sp>
        <p:nvSpPr>
          <p:cNvPr id="76825" name="Rectangle 25"/>
          <p:cNvSpPr>
            <a:spLocks noChangeArrowheads="1"/>
          </p:cNvSpPr>
          <p:nvPr/>
        </p:nvSpPr>
        <p:spPr bwMode="auto">
          <a:xfrm>
            <a:off x="533400" y="1905000"/>
            <a:ext cx="8001000" cy="137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he-IL" sz="2800" b="1" u="none">
                <a:cs typeface="David" pitchFamily="34" charset="-79"/>
              </a:rPr>
              <a:t>הידע הפרגמטי על מרכיבי השיחה,</a:t>
            </a:r>
          </a:p>
          <a:p>
            <a:pPr marL="342900" indent="-342900" algn="ctr">
              <a:spcBef>
                <a:spcPct val="20000"/>
              </a:spcBef>
            </a:pPr>
            <a:r>
              <a:rPr lang="he-IL" sz="2800" b="1" u="none">
                <a:cs typeface="David" pitchFamily="34" charset="-79"/>
              </a:rPr>
              <a:t>כגון לקיחת תור, שמירה על נושא, תיקון המסר</a:t>
            </a:r>
            <a:endParaRPr lang="he-IL" sz="2800" u="none">
              <a:cs typeface="David" pitchFamily="34" charset="-79"/>
            </a:endParaRPr>
          </a:p>
        </p:txBody>
      </p:sp>
      <p:grpSp>
        <p:nvGrpSpPr>
          <p:cNvPr id="76826" name="Group 26"/>
          <p:cNvGrpSpPr>
            <a:grpSpLocks/>
          </p:cNvGrpSpPr>
          <p:nvPr/>
        </p:nvGrpSpPr>
        <p:grpSpPr bwMode="auto">
          <a:xfrm>
            <a:off x="287338" y="109538"/>
            <a:ext cx="8569325" cy="361950"/>
            <a:chOff x="181" y="69"/>
            <a:chExt cx="5398" cy="228"/>
          </a:xfrm>
        </p:grpSpPr>
        <p:sp>
          <p:nvSpPr>
            <p:cNvPr id="76827" name="WordArt 27"/>
            <p:cNvSpPr>
              <a:spLocks noChangeArrowheads="1" noChangeShapeType="1" noTextEdit="1"/>
            </p:cNvSpPr>
            <p:nvPr/>
          </p:nvSpPr>
          <p:spPr bwMode="auto">
            <a:xfrm>
              <a:off x="4550" y="116"/>
              <a:ext cx="1029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מרכיבי השפה</a:t>
              </a:r>
            </a:p>
          </p:txBody>
        </p:sp>
        <p:sp>
          <p:nvSpPr>
            <p:cNvPr id="76828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1957" y="117"/>
              <a:ext cx="661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תחומים</a:t>
              </a:r>
            </a:p>
          </p:txBody>
        </p:sp>
        <p:sp>
          <p:nvSpPr>
            <p:cNvPr id="76829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3838" y="117"/>
              <a:ext cx="530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הגדרה</a:t>
              </a:r>
            </a:p>
          </p:txBody>
        </p:sp>
        <p:sp>
          <p:nvSpPr>
            <p:cNvPr id="76830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2799" y="117"/>
              <a:ext cx="857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מיומנויות</a:t>
              </a:r>
            </a:p>
          </p:txBody>
        </p:sp>
        <p:sp>
          <p:nvSpPr>
            <p:cNvPr id="76831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181" y="116"/>
              <a:ext cx="453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סיכום</a:t>
              </a:r>
            </a:p>
          </p:txBody>
        </p:sp>
        <p:sp>
          <p:nvSpPr>
            <p:cNvPr id="76832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815" y="69"/>
              <a:ext cx="96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David"/>
                  <a:cs typeface="David"/>
                </a:rPr>
                <a:t>מודל יישומי</a:t>
              </a:r>
            </a:p>
          </p:txBody>
        </p:sp>
      </p:grpSp>
      <p:sp>
        <p:nvSpPr>
          <p:cNvPr id="76833" name="Rectangle 33"/>
          <p:cNvSpPr>
            <a:spLocks noChangeArrowheads="1"/>
          </p:cNvSpPr>
          <p:nvPr/>
        </p:nvSpPr>
        <p:spPr bwMode="auto">
          <a:xfrm>
            <a:off x="1066800" y="990600"/>
            <a:ext cx="7775575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/>
            <a:r>
              <a:rPr lang="he-IL" sz="4000" b="1" u="none">
                <a:solidFill>
                  <a:schemeClr val="tx2"/>
                </a:solidFill>
                <a:cs typeface="David" pitchFamily="34" charset="-79"/>
              </a:rPr>
              <a:t>2. פרגמטיקה של אינטראקציה בשיח:</a:t>
            </a:r>
            <a:endParaRPr lang="en-US" u="none">
              <a:solidFill>
                <a:schemeClr val="tx2"/>
              </a:solidFill>
              <a:cs typeface="David" pitchFamily="34" charset="-79"/>
            </a:endParaRPr>
          </a:p>
        </p:txBody>
      </p:sp>
      <p:pic>
        <p:nvPicPr>
          <p:cNvPr id="76835" name="Picture 35"/>
          <p:cNvPicPr preferRelativeResize="0"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5049838"/>
            <a:ext cx="1981200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339" name="Group 11"/>
          <p:cNvGrpSpPr>
            <a:grpSpLocks/>
          </p:cNvGrpSpPr>
          <p:nvPr/>
        </p:nvGrpSpPr>
        <p:grpSpPr bwMode="auto">
          <a:xfrm>
            <a:off x="287338" y="109538"/>
            <a:ext cx="8569325" cy="361950"/>
            <a:chOff x="181" y="69"/>
            <a:chExt cx="5398" cy="228"/>
          </a:xfrm>
        </p:grpSpPr>
        <p:sp>
          <p:nvSpPr>
            <p:cNvPr id="99340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4550" y="116"/>
              <a:ext cx="1029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מרכיבי השפה</a:t>
              </a:r>
            </a:p>
          </p:txBody>
        </p:sp>
        <p:sp>
          <p:nvSpPr>
            <p:cNvPr id="99341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1957" y="117"/>
              <a:ext cx="661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תחומים</a:t>
              </a:r>
            </a:p>
          </p:txBody>
        </p:sp>
        <p:sp>
          <p:nvSpPr>
            <p:cNvPr id="99342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3838" y="117"/>
              <a:ext cx="530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הגדרה</a:t>
              </a:r>
            </a:p>
          </p:txBody>
        </p:sp>
        <p:sp>
          <p:nvSpPr>
            <p:cNvPr id="99343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2799" y="117"/>
              <a:ext cx="857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מיומנויות</a:t>
              </a:r>
            </a:p>
          </p:txBody>
        </p:sp>
        <p:sp>
          <p:nvSpPr>
            <p:cNvPr id="99344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181" y="116"/>
              <a:ext cx="453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סיכום</a:t>
              </a:r>
            </a:p>
          </p:txBody>
        </p:sp>
        <p:sp>
          <p:nvSpPr>
            <p:cNvPr id="99345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815" y="69"/>
              <a:ext cx="96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David"/>
                  <a:cs typeface="David"/>
                </a:rPr>
                <a:t>מודל יישומי</a:t>
              </a:r>
            </a:p>
          </p:txBody>
        </p:sp>
      </p:grpSp>
      <p:sp>
        <p:nvSpPr>
          <p:cNvPr id="99346" name="Rectangle 18"/>
          <p:cNvSpPr>
            <a:spLocks noChangeArrowheads="1"/>
          </p:cNvSpPr>
          <p:nvPr/>
        </p:nvSpPr>
        <p:spPr bwMode="auto">
          <a:xfrm>
            <a:off x="0" y="7620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 rtl="0"/>
            <a:r>
              <a:rPr lang="he-IL" sz="3600" b="1" u="none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David" pitchFamily="34" charset="-79"/>
              </a:rPr>
              <a:t>פרגמטיקה של אינטראקציה בשיח - מודל יישומי </a:t>
            </a:r>
            <a:r>
              <a:rPr lang="he-IL" sz="3200" b="1" u="none">
                <a:solidFill>
                  <a:schemeClr val="tx2"/>
                </a:solidFill>
                <a:cs typeface="David" pitchFamily="34" charset="-79"/>
              </a:rPr>
              <a:t>(תצפית לקראת בניית פרופיל)</a:t>
            </a:r>
            <a:endParaRPr lang="en-US" sz="3200">
              <a:solidFill>
                <a:schemeClr val="tx2"/>
              </a:solidFill>
              <a:cs typeface="David" pitchFamily="34" charset="-79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2379981" y="2148840"/>
          <a:ext cx="5288363" cy="3512412"/>
        </p:xfrm>
        <a:graphic>
          <a:graphicData uri="http://schemas.openxmlformats.org/drawingml/2006/table">
            <a:tbl>
              <a:tblPr rtl="1"/>
              <a:tblGrid>
                <a:gridCol w="2356937"/>
                <a:gridCol w="906161"/>
                <a:gridCol w="831094"/>
                <a:gridCol w="1194171"/>
              </a:tblGrid>
              <a:tr h="2927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כישורי שיח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רוב הזמן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לעיתים 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כמעט לא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יוזם קשר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יודע להתחיל שיחה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יודע לקבוע נושא לשיחה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שומר על נושא של השיח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מחליף תורות בשיח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בודק שמקשיבים לו 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מאשר שמקשיב לבן שיחו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יודע לתקן מסר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יודע לשנות נושא בשיח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יודע לסיים שיחה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0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יכולת להשתתף ברב שיח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077200" cy="1143000"/>
          </a:xfrm>
        </p:spPr>
        <p:txBody>
          <a:bodyPr/>
          <a:lstStyle/>
          <a:p>
            <a:pPr algn="r"/>
            <a:r>
              <a:rPr lang="he-IL" sz="4000" b="1">
                <a:cs typeface="David" pitchFamily="34" charset="-79"/>
              </a:rPr>
              <a:t>3. פרגמטיקה חברתית:</a:t>
            </a:r>
            <a:endParaRPr lang="en-US" sz="4000" b="1">
              <a:cs typeface="David" pitchFamily="34" charset="-79"/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" y="1697038"/>
            <a:ext cx="8915400" cy="1808162"/>
          </a:xfrm>
        </p:spPr>
        <p:txBody>
          <a:bodyPr/>
          <a:lstStyle/>
          <a:p>
            <a:pPr algn="ctr">
              <a:buFontTx/>
              <a:buNone/>
            </a:pPr>
            <a:r>
              <a:rPr lang="he-IL" sz="2800" b="1" dirty="0">
                <a:cs typeface="David" pitchFamily="34" charset="-79"/>
              </a:rPr>
              <a:t>ידע המתייחס למערכות קוגניטיביות כלליות ולשימוש בהן בשפה, כולל העברת מסר יעיל של השיח ופעילויות שפה, </a:t>
            </a:r>
          </a:p>
          <a:p>
            <a:pPr algn="ctr">
              <a:buFontTx/>
              <a:buNone/>
            </a:pPr>
            <a:r>
              <a:rPr lang="he-IL" sz="2800" b="1" dirty="0">
                <a:cs typeface="David" pitchFamily="34" charset="-79"/>
              </a:rPr>
              <a:t>כגון משלב (רמת השפה) וסגנון.</a:t>
            </a:r>
            <a:endParaRPr lang="en-US" sz="2800" b="1" dirty="0">
              <a:cs typeface="David" pitchFamily="34" charset="-79"/>
            </a:endParaRPr>
          </a:p>
        </p:txBody>
      </p:sp>
      <p:sp>
        <p:nvSpPr>
          <p:cNvPr id="77846" name="Rectangle 22"/>
          <p:cNvSpPr>
            <a:spLocks noChangeArrowheads="1"/>
          </p:cNvSpPr>
          <p:nvPr/>
        </p:nvSpPr>
        <p:spPr bwMode="auto">
          <a:xfrm>
            <a:off x="533400" y="3300413"/>
            <a:ext cx="838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he-IL" sz="2600" u="none" dirty="0">
                <a:cs typeface="David" pitchFamily="34" charset="-79"/>
              </a:rPr>
              <a:t>לשיח משותף יעיל נדרשת השתדלות משותפת, </a:t>
            </a:r>
          </a:p>
          <a:p>
            <a:pPr marL="342900" indent="-342900">
              <a:spcBef>
                <a:spcPct val="20000"/>
              </a:spcBef>
            </a:pPr>
            <a:r>
              <a:rPr lang="he-IL" sz="2600" u="none" dirty="0">
                <a:cs typeface="David" pitchFamily="34" charset="-79"/>
              </a:rPr>
              <a:t>המבוססת על ארבע קטגוריות של ביטוי (</a:t>
            </a:r>
            <a:r>
              <a:rPr lang="en-US" sz="2600" u="none" dirty="0">
                <a:cs typeface="David" pitchFamily="34" charset="-79"/>
              </a:rPr>
              <a:t>Grice</a:t>
            </a:r>
            <a:r>
              <a:rPr lang="he-IL" sz="2600" u="none" dirty="0">
                <a:cs typeface="David" pitchFamily="34" charset="-79"/>
              </a:rPr>
              <a:t>):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he-IL" sz="2600" dirty="0">
                <a:cs typeface="David" pitchFamily="34" charset="-79"/>
              </a:rPr>
              <a:t>כמות</a:t>
            </a:r>
            <a:r>
              <a:rPr lang="he-IL" sz="2600" u="none" dirty="0">
                <a:cs typeface="David" pitchFamily="34" charset="-79"/>
              </a:rPr>
              <a:t>: העברת מסר במידה נכונה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he-IL" sz="2600" dirty="0">
                <a:cs typeface="David" pitchFamily="34" charset="-79"/>
              </a:rPr>
              <a:t>איכות</a:t>
            </a:r>
            <a:r>
              <a:rPr lang="he-IL" sz="2600" u="none" dirty="0">
                <a:cs typeface="David" pitchFamily="34" charset="-79"/>
              </a:rPr>
              <a:t>: העברת מסר מבוסס על עובדות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he-IL" sz="2600" dirty="0">
                <a:cs typeface="David" pitchFamily="34" charset="-79"/>
              </a:rPr>
              <a:t>יחס</a:t>
            </a:r>
            <a:r>
              <a:rPr lang="he-IL" sz="2600" u="none" dirty="0">
                <a:cs typeface="David" pitchFamily="34" charset="-79"/>
              </a:rPr>
              <a:t>: העברת מסר רלוונטי וחשוב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he-IL" sz="2600" dirty="0">
                <a:cs typeface="David" pitchFamily="34" charset="-79"/>
              </a:rPr>
              <a:t>אופן</a:t>
            </a:r>
            <a:r>
              <a:rPr lang="he-IL" sz="2600" u="none" dirty="0">
                <a:cs typeface="David" pitchFamily="34" charset="-79"/>
              </a:rPr>
              <a:t>: העברת מסר ברור</a:t>
            </a:r>
          </a:p>
          <a:p>
            <a:pPr marL="342900" indent="-342900" algn="ctr">
              <a:spcBef>
                <a:spcPct val="20000"/>
              </a:spcBef>
            </a:pPr>
            <a:r>
              <a:rPr lang="he-IL" sz="2600" u="none" dirty="0">
                <a:cs typeface="David" pitchFamily="34" charset="-79"/>
              </a:rPr>
              <a:t>(בקיצור: תהיה אינפורמטיבי, אמיתי, רלוונטי וברור)</a:t>
            </a:r>
            <a:endParaRPr lang="en-US" sz="2600" u="none" dirty="0">
              <a:cs typeface="David" pitchFamily="34" charset="-79"/>
            </a:endParaRPr>
          </a:p>
        </p:txBody>
      </p:sp>
      <p:grpSp>
        <p:nvGrpSpPr>
          <p:cNvPr id="77854" name="Group 30"/>
          <p:cNvGrpSpPr>
            <a:grpSpLocks/>
          </p:cNvGrpSpPr>
          <p:nvPr/>
        </p:nvGrpSpPr>
        <p:grpSpPr bwMode="auto">
          <a:xfrm>
            <a:off x="287338" y="109538"/>
            <a:ext cx="8569325" cy="361950"/>
            <a:chOff x="181" y="69"/>
            <a:chExt cx="5398" cy="228"/>
          </a:xfrm>
        </p:grpSpPr>
        <p:sp>
          <p:nvSpPr>
            <p:cNvPr id="77855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4550" y="116"/>
              <a:ext cx="1029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מרכיבי השפה</a:t>
              </a:r>
            </a:p>
          </p:txBody>
        </p:sp>
        <p:sp>
          <p:nvSpPr>
            <p:cNvPr id="77856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1957" y="117"/>
              <a:ext cx="661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תחומים</a:t>
              </a:r>
            </a:p>
          </p:txBody>
        </p:sp>
        <p:sp>
          <p:nvSpPr>
            <p:cNvPr id="77857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3838" y="117"/>
              <a:ext cx="530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הגדרה</a:t>
              </a:r>
            </a:p>
          </p:txBody>
        </p:sp>
        <p:sp>
          <p:nvSpPr>
            <p:cNvPr id="77858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2799" y="117"/>
              <a:ext cx="857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מיומנויות</a:t>
              </a:r>
            </a:p>
          </p:txBody>
        </p:sp>
        <p:sp>
          <p:nvSpPr>
            <p:cNvPr id="77859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181" y="116"/>
              <a:ext cx="453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סיכום</a:t>
              </a:r>
            </a:p>
          </p:txBody>
        </p:sp>
        <p:sp>
          <p:nvSpPr>
            <p:cNvPr id="77860" name="WordArt 36"/>
            <p:cNvSpPr>
              <a:spLocks noChangeArrowheads="1" noChangeShapeType="1" noTextEdit="1"/>
            </p:cNvSpPr>
            <p:nvPr/>
          </p:nvSpPr>
          <p:spPr bwMode="auto">
            <a:xfrm>
              <a:off x="815" y="69"/>
              <a:ext cx="96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David"/>
                  <a:cs typeface="David"/>
                </a:rPr>
                <a:t>מודל יישומי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56" name="Group 4"/>
          <p:cNvGrpSpPr>
            <a:grpSpLocks/>
          </p:cNvGrpSpPr>
          <p:nvPr/>
        </p:nvGrpSpPr>
        <p:grpSpPr bwMode="auto">
          <a:xfrm>
            <a:off x="287338" y="109538"/>
            <a:ext cx="8569325" cy="361950"/>
            <a:chOff x="181" y="69"/>
            <a:chExt cx="5398" cy="228"/>
          </a:xfrm>
        </p:grpSpPr>
        <p:sp>
          <p:nvSpPr>
            <p:cNvPr id="100357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550" y="116"/>
              <a:ext cx="1029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מרכיבי השפה</a:t>
              </a:r>
            </a:p>
          </p:txBody>
        </p:sp>
        <p:sp>
          <p:nvSpPr>
            <p:cNvPr id="100358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957" y="117"/>
              <a:ext cx="661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תחומים</a:t>
              </a:r>
            </a:p>
          </p:txBody>
        </p:sp>
        <p:sp>
          <p:nvSpPr>
            <p:cNvPr id="100359" name="WordArt 7"/>
            <p:cNvSpPr>
              <a:spLocks noChangeArrowheads="1" noChangeShapeType="1" noTextEdit="1"/>
            </p:cNvSpPr>
            <p:nvPr/>
          </p:nvSpPr>
          <p:spPr bwMode="auto">
            <a:xfrm>
              <a:off x="3838" y="117"/>
              <a:ext cx="530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הגדרה</a:t>
              </a:r>
            </a:p>
          </p:txBody>
        </p:sp>
        <p:sp>
          <p:nvSpPr>
            <p:cNvPr id="100360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799" y="117"/>
              <a:ext cx="857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מיומנויות</a:t>
              </a:r>
            </a:p>
          </p:txBody>
        </p:sp>
        <p:sp>
          <p:nvSpPr>
            <p:cNvPr id="100361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81" y="116"/>
              <a:ext cx="453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סיכום</a:t>
              </a:r>
            </a:p>
          </p:txBody>
        </p:sp>
        <p:sp>
          <p:nvSpPr>
            <p:cNvPr id="100362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815" y="69"/>
              <a:ext cx="96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David"/>
                  <a:cs typeface="David"/>
                </a:rPr>
                <a:t>מודל יישומי</a:t>
              </a:r>
            </a:p>
          </p:txBody>
        </p:sp>
      </p:grpSp>
      <p:sp>
        <p:nvSpPr>
          <p:cNvPr id="100363" name="Rectangle 11"/>
          <p:cNvSpPr>
            <a:spLocks noChangeArrowheads="1"/>
          </p:cNvSpPr>
          <p:nvPr/>
        </p:nvSpPr>
        <p:spPr bwMode="auto">
          <a:xfrm>
            <a:off x="1181100" y="838200"/>
            <a:ext cx="6781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 rtl="0"/>
            <a:r>
              <a:rPr lang="he-IL" sz="3600" b="1" u="none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David" pitchFamily="34" charset="-79"/>
              </a:rPr>
              <a:t>פרגמטיקה חברתית - מודל יישומי </a:t>
            </a:r>
            <a:r>
              <a:rPr lang="he-IL" sz="3200" b="1" u="none">
                <a:solidFill>
                  <a:schemeClr val="tx2"/>
                </a:solidFill>
                <a:cs typeface="David" pitchFamily="34" charset="-79"/>
              </a:rPr>
              <a:t>(תצפית לקראת בניית פרופיל)</a:t>
            </a:r>
            <a:endParaRPr lang="en-US" sz="3200">
              <a:solidFill>
                <a:schemeClr val="tx2"/>
              </a:solidFill>
              <a:cs typeface="David" pitchFamily="34" charset="-79"/>
            </a:endParaRPr>
          </a:p>
        </p:txBody>
      </p:sp>
      <p:pic>
        <p:nvPicPr>
          <p:cNvPr id="100368" name="Picture 16" descr="pragmat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205038"/>
            <a:ext cx="9067800" cy="3905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468313" y="2205038"/>
            <a:ext cx="79803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he-IL" sz="2800" b="1" u="none">
                <a:cs typeface="David" pitchFamily="34" charset="-79"/>
              </a:rPr>
              <a:t>הידע המאפשר אינטגרציה של נתונים </a:t>
            </a:r>
          </a:p>
          <a:p>
            <a:pPr algn="ctr"/>
            <a:r>
              <a:rPr lang="he-IL" sz="2800" b="1" u="none">
                <a:cs typeface="David" pitchFamily="34" charset="-79"/>
              </a:rPr>
              <a:t>מהערוץ הלשוני לנתונים מהערוצים אחרים</a:t>
            </a:r>
            <a:endParaRPr lang="en-US" sz="2800" b="1" u="none">
              <a:cs typeface="David" pitchFamily="34" charset="-79"/>
            </a:endParaRP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7772400" cy="1143000"/>
          </a:xfrm>
        </p:spPr>
        <p:txBody>
          <a:bodyPr/>
          <a:lstStyle/>
          <a:p>
            <a:pPr algn="r"/>
            <a:r>
              <a:rPr lang="he-IL" sz="4000" b="1">
                <a:cs typeface="David" pitchFamily="34" charset="-79"/>
              </a:rPr>
              <a:t>4. פרגמטיקה של הממשק:</a:t>
            </a:r>
            <a:endParaRPr lang="en-US" sz="4000" b="1">
              <a:cs typeface="David" pitchFamily="34" charset="-79"/>
            </a:endParaRPr>
          </a:p>
        </p:txBody>
      </p:sp>
      <p:sp>
        <p:nvSpPr>
          <p:cNvPr id="33820" name="Text Box 28"/>
          <p:cNvSpPr txBox="1">
            <a:spLocks noChangeArrowheads="1"/>
          </p:cNvSpPr>
          <p:nvPr/>
        </p:nvSpPr>
        <p:spPr bwMode="auto">
          <a:xfrm>
            <a:off x="552450" y="3657600"/>
            <a:ext cx="7980363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he-IL" sz="2800">
                <a:cs typeface="David" pitchFamily="34" charset="-79"/>
              </a:rPr>
              <a:t>כישורים נדרשים:</a:t>
            </a:r>
          </a:p>
          <a:p>
            <a:pPr>
              <a:buFontTx/>
              <a:buChar char="•"/>
            </a:pPr>
            <a:r>
              <a:rPr lang="he-IL" sz="2800" u="none">
                <a:cs typeface="David" pitchFamily="34" charset="-79"/>
              </a:rPr>
              <a:t>יכולת פיצול קשב</a:t>
            </a:r>
          </a:p>
          <a:p>
            <a:pPr>
              <a:buFontTx/>
              <a:buChar char="•"/>
            </a:pPr>
            <a:r>
              <a:rPr lang="he-IL" sz="2800" u="none">
                <a:cs typeface="David" pitchFamily="34" charset="-79"/>
              </a:rPr>
              <a:t>אינטגרציה בין ערוצים שונים</a:t>
            </a:r>
          </a:p>
          <a:p>
            <a:pPr>
              <a:buFontTx/>
              <a:buChar char="•"/>
            </a:pPr>
            <a:r>
              <a:rPr lang="he-IL" sz="2800" u="none">
                <a:cs typeface="David" pitchFamily="34" charset="-79"/>
              </a:rPr>
              <a:t>זיהוי של אספקטים פרה-לינגוויסטיים כמו אינטונציה</a:t>
            </a:r>
            <a:endParaRPr lang="en-US" sz="2800" u="none">
              <a:cs typeface="David" pitchFamily="34" charset="-79"/>
            </a:endParaRPr>
          </a:p>
        </p:txBody>
      </p:sp>
      <p:grpSp>
        <p:nvGrpSpPr>
          <p:cNvPr id="33821" name="Group 29"/>
          <p:cNvGrpSpPr>
            <a:grpSpLocks/>
          </p:cNvGrpSpPr>
          <p:nvPr/>
        </p:nvGrpSpPr>
        <p:grpSpPr bwMode="auto">
          <a:xfrm>
            <a:off x="287338" y="109538"/>
            <a:ext cx="8569325" cy="361950"/>
            <a:chOff x="181" y="69"/>
            <a:chExt cx="5398" cy="228"/>
          </a:xfrm>
        </p:grpSpPr>
        <p:sp>
          <p:nvSpPr>
            <p:cNvPr id="33822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4550" y="116"/>
              <a:ext cx="1029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מרכיבי השפה</a:t>
              </a:r>
            </a:p>
          </p:txBody>
        </p:sp>
        <p:sp>
          <p:nvSpPr>
            <p:cNvPr id="33823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1957" y="117"/>
              <a:ext cx="661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תחומים</a:t>
              </a:r>
            </a:p>
          </p:txBody>
        </p:sp>
        <p:sp>
          <p:nvSpPr>
            <p:cNvPr id="33824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3838" y="117"/>
              <a:ext cx="530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הגדרה</a:t>
              </a:r>
            </a:p>
          </p:txBody>
        </p:sp>
        <p:sp>
          <p:nvSpPr>
            <p:cNvPr id="33825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2799" y="117"/>
              <a:ext cx="857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מיומנויות</a:t>
              </a:r>
            </a:p>
          </p:txBody>
        </p:sp>
        <p:sp>
          <p:nvSpPr>
            <p:cNvPr id="33826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181" y="116"/>
              <a:ext cx="453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סיכום</a:t>
              </a:r>
            </a:p>
          </p:txBody>
        </p:sp>
        <p:sp>
          <p:nvSpPr>
            <p:cNvPr id="33827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815" y="69"/>
              <a:ext cx="96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David"/>
                  <a:cs typeface="David"/>
                </a:rPr>
                <a:t>מודל יישומי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sz="4000"/>
              <a:t>מודל יישומי של הפרגמטיקה של הממשק</a:t>
            </a:r>
            <a:br>
              <a:rPr lang="he-IL" sz="4000"/>
            </a:br>
            <a:r>
              <a:rPr lang="he-IL" sz="4000"/>
              <a:t>(תצפית לקראת בנית פרופיל)</a:t>
            </a:r>
            <a:endParaRPr lang="en-US" sz="4000"/>
          </a:p>
        </p:txBody>
      </p:sp>
      <p:grpSp>
        <p:nvGrpSpPr>
          <p:cNvPr id="90123" name="Group 11"/>
          <p:cNvGrpSpPr>
            <a:grpSpLocks/>
          </p:cNvGrpSpPr>
          <p:nvPr/>
        </p:nvGrpSpPr>
        <p:grpSpPr bwMode="auto">
          <a:xfrm>
            <a:off x="287338" y="109538"/>
            <a:ext cx="8569325" cy="361950"/>
            <a:chOff x="181" y="69"/>
            <a:chExt cx="5398" cy="228"/>
          </a:xfrm>
        </p:grpSpPr>
        <p:sp>
          <p:nvSpPr>
            <p:cNvPr id="90117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550" y="116"/>
              <a:ext cx="1029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מרכיבי השפה</a:t>
              </a:r>
            </a:p>
          </p:txBody>
        </p:sp>
        <p:sp>
          <p:nvSpPr>
            <p:cNvPr id="90118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957" y="117"/>
              <a:ext cx="661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תחומים</a:t>
              </a:r>
            </a:p>
          </p:txBody>
        </p:sp>
        <p:sp>
          <p:nvSpPr>
            <p:cNvPr id="90119" name="WordArt 7"/>
            <p:cNvSpPr>
              <a:spLocks noChangeArrowheads="1" noChangeShapeType="1" noTextEdit="1"/>
            </p:cNvSpPr>
            <p:nvPr/>
          </p:nvSpPr>
          <p:spPr bwMode="auto">
            <a:xfrm>
              <a:off x="3838" y="117"/>
              <a:ext cx="530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הגדרה</a:t>
              </a:r>
            </a:p>
          </p:txBody>
        </p:sp>
        <p:sp>
          <p:nvSpPr>
            <p:cNvPr id="90120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799" y="117"/>
              <a:ext cx="857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מיומנויות</a:t>
              </a:r>
            </a:p>
          </p:txBody>
        </p:sp>
        <p:sp>
          <p:nvSpPr>
            <p:cNvPr id="90121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81" y="116"/>
              <a:ext cx="453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סיכום</a:t>
              </a:r>
            </a:p>
          </p:txBody>
        </p:sp>
        <p:sp>
          <p:nvSpPr>
            <p:cNvPr id="90122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815" y="69"/>
              <a:ext cx="96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David"/>
                  <a:cs typeface="David"/>
                </a:rPr>
                <a:t>מודל יישומי</a:t>
              </a:r>
            </a:p>
          </p:txBody>
        </p:sp>
      </p:grp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619672" y="2276872"/>
          <a:ext cx="6378143" cy="3678519"/>
        </p:xfrm>
        <a:graphic>
          <a:graphicData uri="http://schemas.openxmlformats.org/drawingml/2006/table">
            <a:tbl>
              <a:tblPr rtl="1"/>
              <a:tblGrid>
                <a:gridCol w="3894095"/>
                <a:gridCol w="742445"/>
                <a:gridCol w="955000"/>
                <a:gridCol w="786603"/>
              </a:tblGrid>
              <a:tr h="29040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200" b="1">
                          <a:latin typeface="Times New Roman"/>
                          <a:ea typeface="Times New Roman"/>
                        </a:rPr>
                        <a:t>רוב הזמן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200" b="1">
                          <a:latin typeface="Times New Roman"/>
                          <a:ea typeface="Times New Roman"/>
                        </a:rPr>
                        <a:t>לעיתים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200" b="1">
                          <a:latin typeface="Times New Roman"/>
                          <a:ea typeface="Times New Roman"/>
                        </a:rPr>
                        <a:t>כמעט לא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81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יוצר קשר עין ומתמיד בו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81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בוחן הבעת פנים ומתאים הבעותיו לתוכן ה</a:t>
                      </a: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שיח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81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בוחן המרחק בין הדובר למאזין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81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שומר על מרחק מתאים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81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בוחן תנועות גוף של </a:t>
                      </a:r>
                      <a:r>
                        <a:rPr lang="he-IL" sz="1400" b="1">
                          <a:latin typeface="Times New Roman"/>
                          <a:ea typeface="Times New Roman"/>
                        </a:rPr>
                        <a:t>בין שיחו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81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משתמש בתנועות גוף מתאימות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81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בוחן אינטונציה של בן שיחו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81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משתמש באינטונציה המתאימה למסר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81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בוחן קצב ועוצמה של בן שיחו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81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משתמש בקצב ועוצמה המתאימה למסר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he-IL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92" name="Picture 16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219200" y="2895600"/>
            <a:ext cx="6667500" cy="3894138"/>
          </a:xfrm>
          <a:prstGeom prst="rect">
            <a:avLst/>
          </a:prstGeom>
          <a:noFill/>
        </p:spPr>
      </p:pic>
      <p:sp>
        <p:nvSpPr>
          <p:cNvPr id="101382" name="Rectangle 6"/>
          <p:cNvSpPr>
            <a:spLocks noChangeArrowheads="1"/>
          </p:cNvSpPr>
          <p:nvPr/>
        </p:nvSpPr>
        <p:spPr bwMode="auto">
          <a:xfrm>
            <a:off x="539750" y="914400"/>
            <a:ext cx="8064500" cy="5029200"/>
          </a:xfrm>
          <a:prstGeom prst="rect">
            <a:avLst/>
          </a:prstGeom>
          <a:solidFill>
            <a:schemeClr val="bg1">
              <a:alpha val="50000"/>
            </a:schemeClr>
          </a:solidFill>
          <a:ln w="57150" cmpd="thickThin">
            <a:solidFill>
              <a:srgbClr val="00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3400" b="1" u="none">
                <a:solidFill>
                  <a:schemeClr val="accent2"/>
                </a:solidFill>
                <a:cs typeface="AlexandraMF" pitchFamily="2" charset="-79"/>
              </a:rPr>
              <a:t>הפרגמטיקה הינה מערכת קוגניטיבית</a:t>
            </a:r>
          </a:p>
          <a:p>
            <a:pPr algn="ctr"/>
            <a:r>
              <a:rPr lang="he-IL" sz="3400" b="1" u="none">
                <a:solidFill>
                  <a:schemeClr val="accent2"/>
                </a:solidFill>
                <a:cs typeface="AlexandraMF" pitchFamily="2" charset="-79"/>
              </a:rPr>
              <a:t>שמחברת בין השפה לקונטקסט השיחה.</a:t>
            </a:r>
          </a:p>
          <a:p>
            <a:pPr algn="ctr"/>
            <a:r>
              <a:rPr lang="he-IL" sz="3400" b="1" u="none">
                <a:solidFill>
                  <a:schemeClr val="accent2"/>
                </a:solidFill>
                <a:cs typeface="AlexandraMF" pitchFamily="2" charset="-79"/>
              </a:rPr>
              <a:t>הפרגמטיקה מתחלקת לארבעה תחומים:</a:t>
            </a:r>
          </a:p>
          <a:p>
            <a:pPr algn="ctr"/>
            <a:r>
              <a:rPr lang="he-IL" sz="3400" b="1" u="none">
                <a:solidFill>
                  <a:schemeClr val="accent2"/>
                </a:solidFill>
                <a:cs typeface="AlexandraMF" pitchFamily="2" charset="-79"/>
              </a:rPr>
              <a:t>פרגמטיקה בסיסית,</a:t>
            </a:r>
          </a:p>
          <a:p>
            <a:pPr algn="ctr"/>
            <a:r>
              <a:rPr lang="he-IL" sz="3400" b="1" u="none">
                <a:solidFill>
                  <a:schemeClr val="accent2"/>
                </a:solidFill>
                <a:cs typeface="AlexandraMF" pitchFamily="2" charset="-79"/>
              </a:rPr>
              <a:t>פרגמטיקה של אינטראקציה בשיח,</a:t>
            </a:r>
          </a:p>
          <a:p>
            <a:pPr algn="ctr"/>
            <a:r>
              <a:rPr lang="he-IL" sz="3400" b="1" u="none">
                <a:solidFill>
                  <a:schemeClr val="accent2"/>
                </a:solidFill>
                <a:cs typeface="AlexandraMF" pitchFamily="2" charset="-79"/>
              </a:rPr>
              <a:t>פרגמטיקה חברתית ופרגמטיקה של הממשק.</a:t>
            </a:r>
          </a:p>
          <a:p>
            <a:pPr algn="ctr"/>
            <a:r>
              <a:rPr lang="he-IL" sz="3400" b="1" u="none">
                <a:solidFill>
                  <a:schemeClr val="accent2"/>
                </a:solidFill>
                <a:cs typeface="AlexandraMF" pitchFamily="2" charset="-79"/>
              </a:rPr>
              <a:t>שליטה בתחומים אלו מובילה את האדם</a:t>
            </a:r>
          </a:p>
          <a:p>
            <a:pPr algn="ctr"/>
            <a:r>
              <a:rPr lang="he-IL" sz="3400" b="1" u="none">
                <a:solidFill>
                  <a:schemeClr val="accent2"/>
                </a:solidFill>
                <a:cs typeface="AlexandraMF" pitchFamily="2" charset="-79"/>
              </a:rPr>
              <a:t>לנהל קשרים חברתיים יעילים ומהנים</a:t>
            </a:r>
            <a:endParaRPr lang="en-US" sz="3400" b="1" u="none">
              <a:solidFill>
                <a:schemeClr val="accent2"/>
              </a:solidFill>
              <a:cs typeface="AlexandraMF" pitchFamily="2" charset="-79"/>
            </a:endParaRPr>
          </a:p>
        </p:txBody>
      </p:sp>
      <p:grpSp>
        <p:nvGrpSpPr>
          <p:cNvPr id="101390" name="Group 14"/>
          <p:cNvGrpSpPr>
            <a:grpSpLocks/>
          </p:cNvGrpSpPr>
          <p:nvPr/>
        </p:nvGrpSpPr>
        <p:grpSpPr bwMode="auto">
          <a:xfrm>
            <a:off x="287338" y="109538"/>
            <a:ext cx="8569325" cy="361950"/>
            <a:chOff x="181" y="69"/>
            <a:chExt cx="5398" cy="228"/>
          </a:xfrm>
        </p:grpSpPr>
        <p:sp>
          <p:nvSpPr>
            <p:cNvPr id="101384" name="WordArt 8"/>
            <p:cNvSpPr>
              <a:spLocks noChangeArrowheads="1" noChangeShapeType="1" noTextEdit="1"/>
            </p:cNvSpPr>
            <p:nvPr/>
          </p:nvSpPr>
          <p:spPr bwMode="auto">
            <a:xfrm>
              <a:off x="4550" y="116"/>
              <a:ext cx="1029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מרכיבי השפה</a:t>
              </a:r>
            </a:p>
          </p:txBody>
        </p:sp>
        <p:sp>
          <p:nvSpPr>
            <p:cNvPr id="101385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957" y="117"/>
              <a:ext cx="661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תחומים</a:t>
              </a:r>
            </a:p>
          </p:txBody>
        </p:sp>
        <p:sp>
          <p:nvSpPr>
            <p:cNvPr id="101386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3838" y="117"/>
              <a:ext cx="530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הגדרה</a:t>
              </a:r>
            </a:p>
          </p:txBody>
        </p:sp>
        <p:sp>
          <p:nvSpPr>
            <p:cNvPr id="101387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2799" y="117"/>
              <a:ext cx="857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מיומנויות</a:t>
              </a:r>
            </a:p>
          </p:txBody>
        </p:sp>
        <p:sp>
          <p:nvSpPr>
            <p:cNvPr id="101388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181" y="116"/>
              <a:ext cx="453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David"/>
                  <a:cs typeface="David"/>
                </a:rPr>
                <a:t>סיכום</a:t>
              </a:r>
            </a:p>
          </p:txBody>
        </p:sp>
        <p:sp>
          <p:nvSpPr>
            <p:cNvPr id="101389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815" y="69"/>
              <a:ext cx="96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מודל יישומי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r>
              <a:rPr lang="he-IL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David" pitchFamily="34" charset="-79"/>
              </a:rPr>
              <a:t>לוח זמנים</a:t>
            </a:r>
            <a:endParaRPr lang="en-US" b="1" u="sng" dirty="0">
              <a:effectLst>
                <a:outerShdw blurRad="38100" dist="38100" dir="2700000" algn="tl">
                  <a:srgbClr val="FFFFFF"/>
                </a:outerShdw>
              </a:effectLst>
              <a:cs typeface="David" pitchFamily="34" charset="-79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2275" y="1881188"/>
            <a:ext cx="8229600" cy="4114800"/>
          </a:xfrm>
        </p:spPr>
        <p:txBody>
          <a:bodyPr/>
          <a:lstStyle/>
          <a:p>
            <a:r>
              <a:rPr lang="he-IL" b="1" dirty="0" smtClean="0">
                <a:cs typeface="David" pitchFamily="34" charset="-79"/>
              </a:rPr>
              <a:t>תאור פרגמאטיקה</a:t>
            </a:r>
            <a:endParaRPr lang="he-IL" b="1" dirty="0">
              <a:cs typeface="David" pitchFamily="34" charset="-79"/>
            </a:endParaRPr>
          </a:p>
          <a:p>
            <a:r>
              <a:rPr lang="he-IL" b="1" dirty="0" smtClean="0">
                <a:cs typeface="David" pitchFamily="34" charset="-79"/>
              </a:rPr>
              <a:t>החיבור בין פרגמאטיקה ולגורמים ל</a:t>
            </a:r>
            <a:r>
              <a:rPr lang="en-US" b="1" dirty="0" smtClean="0">
                <a:cs typeface="David" pitchFamily="34" charset="-79"/>
              </a:rPr>
              <a:t>ASD</a:t>
            </a:r>
            <a:endParaRPr lang="he-IL" b="1" dirty="0">
              <a:cs typeface="David" pitchFamily="34" charset="-79"/>
            </a:endParaRPr>
          </a:p>
          <a:p>
            <a:r>
              <a:rPr lang="he-IL" b="1" dirty="0" smtClean="0">
                <a:cs typeface="David" pitchFamily="34" charset="-79"/>
              </a:rPr>
              <a:t>דרך התערבות</a:t>
            </a:r>
            <a:endParaRPr lang="he-IL" b="1" dirty="0">
              <a:cs typeface="David" pitchFamily="34" charset="-79"/>
            </a:endParaRPr>
          </a:p>
          <a:p>
            <a:r>
              <a:rPr lang="he-IL" b="1" dirty="0" smtClean="0">
                <a:cs typeface="David" pitchFamily="34" charset="-79"/>
              </a:rPr>
              <a:t>חלוקה לקבוצות לחשיבה על הזדמנויות למידה</a:t>
            </a:r>
            <a:endParaRPr lang="he-IL" b="1" dirty="0">
              <a:cs typeface="David" pitchFamily="34" charset="-79"/>
            </a:endParaRPr>
          </a:p>
          <a:p>
            <a:r>
              <a:rPr lang="he-IL" b="1" dirty="0" smtClean="0">
                <a:cs typeface="David" pitchFamily="34" charset="-79"/>
              </a:rPr>
              <a:t>חזרה למליאה לסיכום</a:t>
            </a:r>
            <a:endParaRPr lang="he-IL" b="1" dirty="0">
              <a:cs typeface="David" pitchFamily="34" charset="-79"/>
            </a:endParaRPr>
          </a:p>
          <a:p>
            <a:pPr>
              <a:buNone/>
            </a:pPr>
            <a:endParaRPr lang="en-US" b="1" dirty="0">
              <a:cs typeface="David" pitchFamily="34" charset="-79"/>
            </a:endParaRPr>
          </a:p>
        </p:txBody>
      </p:sp>
      <p:grpSp>
        <p:nvGrpSpPr>
          <p:cNvPr id="45078" name="Group 22"/>
          <p:cNvGrpSpPr>
            <a:grpSpLocks/>
          </p:cNvGrpSpPr>
          <p:nvPr/>
        </p:nvGrpSpPr>
        <p:grpSpPr bwMode="auto">
          <a:xfrm>
            <a:off x="287338" y="109538"/>
            <a:ext cx="8569325" cy="361950"/>
            <a:chOff x="181" y="69"/>
            <a:chExt cx="5398" cy="228"/>
          </a:xfrm>
        </p:grpSpPr>
        <p:sp>
          <p:nvSpPr>
            <p:cNvPr id="45072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4550" y="116"/>
              <a:ext cx="1029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מרכיבי השפה</a:t>
              </a:r>
            </a:p>
          </p:txBody>
        </p:sp>
        <p:sp>
          <p:nvSpPr>
            <p:cNvPr id="45073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1957" y="117"/>
              <a:ext cx="661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תחומים</a:t>
              </a:r>
            </a:p>
          </p:txBody>
        </p:sp>
        <p:sp>
          <p:nvSpPr>
            <p:cNvPr id="45074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3838" y="117"/>
              <a:ext cx="530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הגדרה</a:t>
              </a:r>
            </a:p>
          </p:txBody>
        </p:sp>
        <p:sp>
          <p:nvSpPr>
            <p:cNvPr id="45075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2799" y="117"/>
              <a:ext cx="857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מיומנויות</a:t>
              </a:r>
            </a:p>
          </p:txBody>
        </p:sp>
        <p:sp>
          <p:nvSpPr>
            <p:cNvPr id="45076" name="WordArt 20"/>
            <p:cNvSpPr>
              <a:spLocks noChangeArrowheads="1" noChangeShapeType="1" noTextEdit="1"/>
            </p:cNvSpPr>
            <p:nvPr/>
          </p:nvSpPr>
          <p:spPr bwMode="auto">
            <a:xfrm>
              <a:off x="181" y="116"/>
              <a:ext cx="453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סיכום</a:t>
              </a:r>
            </a:p>
          </p:txBody>
        </p:sp>
        <p:sp>
          <p:nvSpPr>
            <p:cNvPr id="45077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815" y="69"/>
              <a:ext cx="96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מודל יישומי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r>
              <a:rPr lang="he-IL" b="1" u="sng">
                <a:effectLst>
                  <a:outerShdw blurRad="38100" dist="38100" dir="2700000" algn="tl">
                    <a:srgbClr val="FFFFFF"/>
                  </a:outerShdw>
                </a:effectLst>
                <a:cs typeface="David" pitchFamily="34" charset="-79"/>
              </a:rPr>
              <a:t>תוכן</a:t>
            </a:r>
            <a:endParaRPr lang="en-US" b="1" u="sng">
              <a:effectLst>
                <a:outerShdw blurRad="38100" dist="38100" dir="2700000" algn="tl">
                  <a:srgbClr val="FFFFFF"/>
                </a:outerShdw>
              </a:effectLst>
              <a:cs typeface="David" pitchFamily="34" charset="-79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2275" y="1881188"/>
            <a:ext cx="8229600" cy="4114800"/>
          </a:xfrm>
        </p:spPr>
        <p:txBody>
          <a:bodyPr/>
          <a:lstStyle/>
          <a:p>
            <a:r>
              <a:rPr lang="he-IL" b="1">
                <a:cs typeface="David" pitchFamily="34" charset="-79"/>
              </a:rPr>
              <a:t>מרכיבי השפה</a:t>
            </a:r>
          </a:p>
          <a:p>
            <a:r>
              <a:rPr lang="he-IL" b="1">
                <a:cs typeface="David" pitchFamily="34" charset="-79"/>
              </a:rPr>
              <a:t>הגדרת הפרגמטיקה</a:t>
            </a:r>
          </a:p>
          <a:p>
            <a:r>
              <a:rPr lang="he-IL" b="1">
                <a:cs typeface="David" pitchFamily="34" charset="-79"/>
              </a:rPr>
              <a:t>מיומנויות קוגניטיביות המשפיעות על הפרגמטיקה</a:t>
            </a:r>
          </a:p>
          <a:p>
            <a:r>
              <a:rPr lang="he-IL" b="1">
                <a:cs typeface="David" pitchFamily="34" charset="-79"/>
              </a:rPr>
              <a:t>תחומי הפרגמטיקה</a:t>
            </a:r>
          </a:p>
          <a:p>
            <a:r>
              <a:rPr lang="he-IL" b="1">
                <a:cs typeface="David" pitchFamily="34" charset="-79"/>
              </a:rPr>
              <a:t>מודל יישומי</a:t>
            </a:r>
          </a:p>
          <a:p>
            <a:r>
              <a:rPr lang="he-IL" b="1">
                <a:cs typeface="David" pitchFamily="34" charset="-79"/>
              </a:rPr>
              <a:t>סיכום</a:t>
            </a:r>
            <a:endParaRPr lang="en-US" b="1">
              <a:cs typeface="David" pitchFamily="34" charset="-79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87338" y="109538"/>
            <a:ext cx="8569325" cy="361950"/>
            <a:chOff x="181" y="69"/>
            <a:chExt cx="5398" cy="228"/>
          </a:xfrm>
        </p:grpSpPr>
        <p:sp>
          <p:nvSpPr>
            <p:cNvPr id="45072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4550" y="116"/>
              <a:ext cx="1029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מרכיבי השפה</a:t>
              </a:r>
            </a:p>
          </p:txBody>
        </p:sp>
        <p:sp>
          <p:nvSpPr>
            <p:cNvPr id="45073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1957" y="117"/>
              <a:ext cx="661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תחומים</a:t>
              </a:r>
            </a:p>
          </p:txBody>
        </p:sp>
        <p:sp>
          <p:nvSpPr>
            <p:cNvPr id="45074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3838" y="117"/>
              <a:ext cx="530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הגדרה</a:t>
              </a:r>
            </a:p>
          </p:txBody>
        </p:sp>
        <p:sp>
          <p:nvSpPr>
            <p:cNvPr id="45075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2799" y="117"/>
              <a:ext cx="857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מיומנויות</a:t>
              </a:r>
            </a:p>
          </p:txBody>
        </p:sp>
        <p:sp>
          <p:nvSpPr>
            <p:cNvPr id="45076" name="WordArt 20"/>
            <p:cNvSpPr>
              <a:spLocks noChangeArrowheads="1" noChangeShapeType="1" noTextEdit="1"/>
            </p:cNvSpPr>
            <p:nvPr/>
          </p:nvSpPr>
          <p:spPr bwMode="auto">
            <a:xfrm>
              <a:off x="181" y="116"/>
              <a:ext cx="453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סיכום</a:t>
              </a:r>
            </a:p>
          </p:txBody>
        </p:sp>
        <p:sp>
          <p:nvSpPr>
            <p:cNvPr id="45077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815" y="69"/>
              <a:ext cx="96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מודל יישומי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61988"/>
            <a:ext cx="7772400" cy="1143000"/>
          </a:xfrm>
        </p:spPr>
        <p:txBody>
          <a:bodyPr/>
          <a:lstStyle/>
          <a:p>
            <a:r>
              <a:rPr lang="he-IL" b="1" u="sng">
                <a:effectLst>
                  <a:outerShdw blurRad="38100" dist="38100" dir="2700000" algn="tl">
                    <a:srgbClr val="FFFFFF"/>
                  </a:outerShdw>
                </a:effectLst>
                <a:cs typeface="David" pitchFamily="34" charset="-79"/>
              </a:rPr>
              <a:t>מרכיבי שפה</a:t>
            </a:r>
            <a:endParaRPr lang="en-US" b="1" u="sng">
              <a:effectLst>
                <a:outerShdw blurRad="38100" dist="38100" dir="2700000" algn="tl">
                  <a:srgbClr val="FFFFFF"/>
                </a:outerShdw>
              </a:effectLst>
              <a:cs typeface="David" pitchFamily="34" charset="-79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" y="1635125"/>
            <a:ext cx="8915400" cy="4724400"/>
          </a:xfrm>
        </p:spPr>
        <p:txBody>
          <a:bodyPr/>
          <a:lstStyle/>
          <a:p>
            <a:r>
              <a:rPr lang="he-IL" b="1">
                <a:cs typeface="David" pitchFamily="34" charset="-79"/>
              </a:rPr>
              <a:t>צורה:</a:t>
            </a:r>
          </a:p>
          <a:p>
            <a:pPr lvl="1">
              <a:buFontTx/>
              <a:buNone/>
            </a:pPr>
            <a:r>
              <a:rPr lang="he-IL" sz="2400" u="sng">
                <a:cs typeface="David" pitchFamily="34" charset="-79"/>
              </a:rPr>
              <a:t>פונטיקה</a:t>
            </a:r>
            <a:r>
              <a:rPr lang="he-IL" sz="2400">
                <a:cs typeface="David" pitchFamily="34" charset="-79"/>
              </a:rPr>
              <a:t> – הדרך בה נוצרים הצלילים של השפה.</a:t>
            </a:r>
          </a:p>
          <a:p>
            <a:pPr lvl="1">
              <a:buFontTx/>
              <a:buNone/>
            </a:pPr>
            <a:r>
              <a:rPr lang="he-IL" sz="2400" u="sng">
                <a:cs typeface="David" pitchFamily="34" charset="-79"/>
              </a:rPr>
              <a:t>פונולוגיה </a:t>
            </a:r>
            <a:r>
              <a:rPr lang="he-IL" sz="2400">
                <a:cs typeface="David" pitchFamily="34" charset="-79"/>
              </a:rPr>
              <a:t>– כללי הרכבה של הצלילים הבסיסים של השפה</a:t>
            </a:r>
          </a:p>
          <a:p>
            <a:pPr lvl="1">
              <a:buFontTx/>
              <a:buNone/>
            </a:pPr>
            <a:r>
              <a:rPr lang="he-IL" sz="2400">
                <a:cs typeface="David" pitchFamily="34" charset="-79"/>
              </a:rPr>
              <a:t>על מנת ליצור מילים.</a:t>
            </a:r>
          </a:p>
          <a:p>
            <a:pPr lvl="1">
              <a:buFontTx/>
              <a:buNone/>
            </a:pPr>
            <a:r>
              <a:rPr lang="he-IL" sz="2400" u="sng">
                <a:cs typeface="David" pitchFamily="34" charset="-79"/>
              </a:rPr>
              <a:t>מורפולוגיה </a:t>
            </a:r>
            <a:r>
              <a:rPr lang="he-IL" sz="2400">
                <a:cs typeface="David" pitchFamily="34" charset="-79"/>
              </a:rPr>
              <a:t>– המבנה הפנימי של המילה ויחסים בין מילים.</a:t>
            </a:r>
          </a:p>
          <a:p>
            <a:pPr lvl="1">
              <a:buFontTx/>
              <a:buNone/>
            </a:pPr>
            <a:r>
              <a:rPr lang="he-IL" sz="2400" u="sng">
                <a:cs typeface="David" pitchFamily="34" charset="-79"/>
              </a:rPr>
              <a:t>תחביר </a:t>
            </a:r>
            <a:r>
              <a:rPr lang="he-IL" sz="2400">
                <a:cs typeface="David" pitchFamily="34" charset="-79"/>
              </a:rPr>
              <a:t>– המבנה הפנימי של המשפט והיחסים בין החלקים המרכיבים אותו</a:t>
            </a:r>
          </a:p>
          <a:p>
            <a:r>
              <a:rPr lang="he-IL" b="1">
                <a:cs typeface="David" pitchFamily="34" charset="-79"/>
              </a:rPr>
              <a:t>תוכן: </a:t>
            </a:r>
          </a:p>
          <a:p>
            <a:pPr>
              <a:buFontTx/>
              <a:buNone/>
            </a:pPr>
            <a:r>
              <a:rPr lang="he-IL">
                <a:cs typeface="David" pitchFamily="34" charset="-79"/>
              </a:rPr>
              <a:t>	</a:t>
            </a:r>
            <a:r>
              <a:rPr lang="he-IL" sz="2400">
                <a:cs typeface="David" pitchFamily="34" charset="-79"/>
              </a:rPr>
              <a:t>משמעות של המילים -&gt; תלוי בהפשטה וידע עולם.</a:t>
            </a:r>
          </a:p>
          <a:p>
            <a:r>
              <a:rPr lang="he-IL" b="1">
                <a:cs typeface="David" pitchFamily="34" charset="-79"/>
              </a:rPr>
              <a:t>פרגמטיקה</a:t>
            </a:r>
          </a:p>
        </p:txBody>
      </p:sp>
      <p:grpSp>
        <p:nvGrpSpPr>
          <p:cNvPr id="46117" name="Group 37"/>
          <p:cNvGrpSpPr>
            <a:grpSpLocks/>
          </p:cNvGrpSpPr>
          <p:nvPr/>
        </p:nvGrpSpPr>
        <p:grpSpPr bwMode="auto">
          <a:xfrm>
            <a:off x="287338" y="109538"/>
            <a:ext cx="8569325" cy="361950"/>
            <a:chOff x="181" y="69"/>
            <a:chExt cx="5398" cy="228"/>
          </a:xfrm>
        </p:grpSpPr>
        <p:sp>
          <p:nvSpPr>
            <p:cNvPr id="46111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4550" y="116"/>
              <a:ext cx="1029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David"/>
                  <a:cs typeface="David"/>
                </a:rPr>
                <a:t>מרכיבי השפה</a:t>
              </a:r>
            </a:p>
          </p:txBody>
        </p:sp>
        <p:sp>
          <p:nvSpPr>
            <p:cNvPr id="46112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1957" y="117"/>
              <a:ext cx="661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תחומים</a:t>
              </a:r>
            </a:p>
          </p:txBody>
        </p:sp>
        <p:sp>
          <p:nvSpPr>
            <p:cNvPr id="46113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3838" y="117"/>
              <a:ext cx="530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הגדרה</a:t>
              </a:r>
            </a:p>
          </p:txBody>
        </p:sp>
        <p:sp>
          <p:nvSpPr>
            <p:cNvPr id="46114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2799" y="117"/>
              <a:ext cx="857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מיומנויות</a:t>
              </a:r>
            </a:p>
          </p:txBody>
        </p:sp>
        <p:sp>
          <p:nvSpPr>
            <p:cNvPr id="46115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181" y="116"/>
              <a:ext cx="453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סיכום</a:t>
              </a:r>
            </a:p>
          </p:txBody>
        </p:sp>
        <p:sp>
          <p:nvSpPr>
            <p:cNvPr id="46116" name="WordArt 36"/>
            <p:cNvSpPr>
              <a:spLocks noChangeArrowheads="1" noChangeShapeType="1" noTextEdit="1"/>
            </p:cNvSpPr>
            <p:nvPr/>
          </p:nvSpPr>
          <p:spPr bwMode="auto">
            <a:xfrm>
              <a:off x="815" y="69"/>
              <a:ext cx="96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מודל יישומי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b="1" u="sng">
                <a:effectLst>
                  <a:outerShdw blurRad="38100" dist="38100" dir="2700000" algn="tl">
                    <a:srgbClr val="FFFFFF"/>
                  </a:outerShdw>
                </a:effectLst>
                <a:cs typeface="David" pitchFamily="34" charset="-79"/>
              </a:rPr>
              <a:t>הגדרה של פרגמטיקה</a:t>
            </a:r>
            <a:endParaRPr lang="en-US" b="1" u="sng">
              <a:effectLst>
                <a:outerShdw blurRad="38100" dist="38100" dir="2700000" algn="tl">
                  <a:srgbClr val="FFFFFF"/>
                </a:outerShdw>
              </a:effectLst>
              <a:cs typeface="David" pitchFamily="34" charset="-79"/>
            </a:endParaRP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" y="1836738"/>
            <a:ext cx="8686800" cy="4183062"/>
          </a:xfrm>
        </p:spPr>
        <p:txBody>
          <a:bodyPr/>
          <a:lstStyle/>
          <a:p>
            <a:r>
              <a:rPr lang="he-IL" sz="2800">
                <a:cs typeface="David" pitchFamily="34" charset="-79"/>
              </a:rPr>
              <a:t>מערכת קוגניטיבית האחראית לעיבוד ופירוש של תוכן וצורת השפה, איך אנחנו מבינים ומשתמשים בשפה להבנת העולם.</a:t>
            </a:r>
          </a:p>
          <a:p>
            <a:pPr>
              <a:buFontTx/>
              <a:buNone/>
            </a:pPr>
            <a:r>
              <a:rPr lang="he-IL" sz="2000">
                <a:cs typeface="David" pitchFamily="34" charset="-79"/>
              </a:rPr>
              <a:t> 	</a:t>
            </a:r>
            <a:r>
              <a:rPr lang="he-IL" sz="2400" u="sng">
                <a:cs typeface="David" pitchFamily="34" charset="-79"/>
              </a:rPr>
              <a:t>דוגמאות:</a:t>
            </a:r>
          </a:p>
          <a:p>
            <a:pPr lvl="1">
              <a:buFontTx/>
              <a:buNone/>
            </a:pPr>
            <a:r>
              <a:rPr lang="he-IL" sz="2400">
                <a:cs typeface="David" pitchFamily="34" charset="-79"/>
              </a:rPr>
              <a:t>    - הנחש תפס את העכבר</a:t>
            </a:r>
          </a:p>
          <a:p>
            <a:pPr lvl="1">
              <a:buFontTx/>
              <a:buNone/>
            </a:pPr>
            <a:r>
              <a:rPr lang="he-IL" sz="2400">
                <a:cs typeface="David" pitchFamily="34" charset="-79"/>
              </a:rPr>
              <a:t>	- יוני תפס את העכבר</a:t>
            </a:r>
          </a:p>
          <a:p>
            <a:pPr>
              <a:buFontTx/>
              <a:buNone/>
            </a:pPr>
            <a:endParaRPr lang="he-IL" sz="2800">
              <a:cs typeface="David" pitchFamily="34" charset="-79"/>
            </a:endParaRPr>
          </a:p>
          <a:p>
            <a:r>
              <a:rPr lang="he-IL" sz="2800">
                <a:cs typeface="David" pitchFamily="34" charset="-79"/>
              </a:rPr>
              <a:t>חיבור בין השפה לבין קונטקסט השיח</a:t>
            </a:r>
          </a:p>
          <a:p>
            <a:pPr lvl="1"/>
            <a:r>
              <a:rPr lang="he-IL" sz="2400">
                <a:cs typeface="David" pitchFamily="34" charset="-79"/>
              </a:rPr>
              <a:t>יש לך שעון?</a:t>
            </a:r>
          </a:p>
          <a:p>
            <a:pPr lvl="1">
              <a:buFontTx/>
              <a:buNone/>
            </a:pPr>
            <a:r>
              <a:rPr lang="he-IL" sz="2400">
                <a:cs typeface="David" pitchFamily="34" charset="-79"/>
              </a:rPr>
              <a:t>   </a:t>
            </a:r>
          </a:p>
        </p:txBody>
      </p:sp>
      <p:grpSp>
        <p:nvGrpSpPr>
          <p:cNvPr id="47124" name="Group 20"/>
          <p:cNvGrpSpPr>
            <a:grpSpLocks/>
          </p:cNvGrpSpPr>
          <p:nvPr/>
        </p:nvGrpSpPr>
        <p:grpSpPr bwMode="auto">
          <a:xfrm>
            <a:off x="287338" y="109538"/>
            <a:ext cx="8569325" cy="361950"/>
            <a:chOff x="181" y="69"/>
            <a:chExt cx="5398" cy="228"/>
          </a:xfrm>
        </p:grpSpPr>
        <p:sp>
          <p:nvSpPr>
            <p:cNvPr id="47118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4550" y="116"/>
              <a:ext cx="1029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מרכיבי השפה</a:t>
              </a:r>
            </a:p>
          </p:txBody>
        </p:sp>
        <p:sp>
          <p:nvSpPr>
            <p:cNvPr id="47119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1957" y="117"/>
              <a:ext cx="661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תחומים</a:t>
              </a:r>
            </a:p>
          </p:txBody>
        </p:sp>
        <p:sp>
          <p:nvSpPr>
            <p:cNvPr id="47120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3838" y="117"/>
              <a:ext cx="530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David"/>
                  <a:cs typeface="David"/>
                </a:rPr>
                <a:t>הגדרה</a:t>
              </a:r>
            </a:p>
          </p:txBody>
        </p:sp>
        <p:sp>
          <p:nvSpPr>
            <p:cNvPr id="47121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2799" y="117"/>
              <a:ext cx="857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מיומנויות</a:t>
              </a:r>
            </a:p>
          </p:txBody>
        </p:sp>
        <p:sp>
          <p:nvSpPr>
            <p:cNvPr id="47122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181" y="116"/>
              <a:ext cx="453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סיכום</a:t>
              </a:r>
            </a:p>
          </p:txBody>
        </p:sp>
        <p:sp>
          <p:nvSpPr>
            <p:cNvPr id="47123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815" y="69"/>
              <a:ext cx="96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מודל יישומי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84138" y="2740025"/>
            <a:ext cx="8974137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he-IL" sz="3600" u="none">
                <a:cs typeface="David" pitchFamily="34" charset="-79"/>
              </a:rPr>
              <a:t> </a:t>
            </a:r>
            <a:r>
              <a:rPr lang="he-IL" sz="3600" b="1" u="none">
                <a:cs typeface="David" pitchFamily="34" charset="-79"/>
              </a:rPr>
              <a:t>לכידות מרכזית</a:t>
            </a:r>
            <a:r>
              <a:rPr lang="he-IL" sz="3600" u="none">
                <a:cs typeface="David" pitchFamily="34" charset="-79"/>
              </a:rPr>
              <a:t> </a:t>
            </a:r>
            <a:r>
              <a:rPr lang="he-IL" sz="2800" u="none">
                <a:cs typeface="David" pitchFamily="34" charset="-79"/>
              </a:rPr>
              <a:t>(</a:t>
            </a:r>
            <a:r>
              <a:rPr lang="en-US" sz="2800" u="none">
                <a:cs typeface="David" pitchFamily="34" charset="-79"/>
              </a:rPr>
              <a:t>Frith 1989</a:t>
            </a:r>
            <a:r>
              <a:rPr lang="he-IL" sz="2800" u="none">
                <a:cs typeface="David" pitchFamily="34" charset="-79"/>
              </a:rPr>
              <a:t>)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he-IL" sz="3600" u="none">
                <a:cs typeface="David" pitchFamily="34" charset="-79"/>
              </a:rPr>
              <a:t> </a:t>
            </a:r>
            <a:r>
              <a:rPr lang="he-IL" sz="3600" b="1" u="none">
                <a:cs typeface="David" pitchFamily="34" charset="-79"/>
              </a:rPr>
              <a:t>תפקודים ניהוליים</a:t>
            </a:r>
            <a:r>
              <a:rPr lang="he-IL" sz="3600" u="none">
                <a:cs typeface="David" pitchFamily="34" charset="-79"/>
              </a:rPr>
              <a:t> </a:t>
            </a:r>
            <a:r>
              <a:rPr lang="he-IL" sz="2800" u="none">
                <a:cs typeface="David" pitchFamily="34" charset="-79"/>
              </a:rPr>
              <a:t>(</a:t>
            </a:r>
            <a:r>
              <a:rPr lang="en-US" sz="2800" u="none">
                <a:cs typeface="David" pitchFamily="34" charset="-79"/>
              </a:rPr>
              <a:t>McEvoy, Rogers, Pennington 1993</a:t>
            </a:r>
            <a:r>
              <a:rPr lang="he-IL" sz="2800" u="none">
                <a:cs typeface="David" pitchFamily="34" charset="-79"/>
              </a:rPr>
              <a:t>)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he-IL" sz="3600" u="none">
                <a:cs typeface="David" pitchFamily="34" charset="-79"/>
              </a:rPr>
              <a:t> </a:t>
            </a:r>
            <a:r>
              <a:rPr lang="en-US" sz="3600" b="1" u="none">
                <a:cs typeface="David" pitchFamily="34" charset="-79"/>
              </a:rPr>
              <a:t>TOM</a:t>
            </a:r>
            <a:r>
              <a:rPr lang="he-IL" sz="3600" u="none">
                <a:cs typeface="David" pitchFamily="34" charset="-79"/>
              </a:rPr>
              <a:t> </a:t>
            </a:r>
            <a:r>
              <a:rPr lang="he-IL" sz="2800" u="none">
                <a:cs typeface="David" pitchFamily="34" charset="-79"/>
              </a:rPr>
              <a:t>(</a:t>
            </a:r>
            <a:r>
              <a:rPr lang="en-US" sz="2800" u="none">
                <a:cs typeface="David" pitchFamily="34" charset="-79"/>
              </a:rPr>
              <a:t>Baron-Cohen, Leslie and Frith 1985</a:t>
            </a:r>
            <a:r>
              <a:rPr lang="he-IL" sz="2800" u="none">
                <a:cs typeface="David" pitchFamily="34" charset="-79"/>
              </a:rPr>
              <a:t>)</a:t>
            </a:r>
            <a:endParaRPr lang="he-IL" u="none">
              <a:cs typeface="David" pitchFamily="34" charset="-79"/>
            </a:endParaRP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xfrm>
            <a:off x="1562100" y="914400"/>
            <a:ext cx="6019800" cy="1143000"/>
          </a:xfrm>
        </p:spPr>
        <p:txBody>
          <a:bodyPr/>
          <a:lstStyle/>
          <a:p>
            <a:r>
              <a:rPr lang="he-IL" sz="3800" b="1" u="sng">
                <a:effectLst>
                  <a:outerShdw blurRad="38100" dist="38100" dir="2700000" algn="tl">
                    <a:srgbClr val="FFFFFF"/>
                  </a:outerShdw>
                </a:effectLst>
                <a:cs typeface="David" pitchFamily="34" charset="-79"/>
              </a:rPr>
              <a:t>מיומנויות קוגניטיביות המשפיעות על הפרגמטיקה</a:t>
            </a:r>
            <a:endParaRPr lang="en-US" sz="3800" b="1" u="sng">
              <a:effectLst>
                <a:outerShdw blurRad="38100" dist="38100" dir="2700000" algn="tl">
                  <a:srgbClr val="FFFFFF"/>
                </a:outerShdw>
              </a:effectLst>
              <a:cs typeface="David" pitchFamily="34" charset="-79"/>
            </a:endParaRPr>
          </a:p>
        </p:txBody>
      </p:sp>
      <p:grpSp>
        <p:nvGrpSpPr>
          <p:cNvPr id="55324" name="Group 28"/>
          <p:cNvGrpSpPr>
            <a:grpSpLocks/>
          </p:cNvGrpSpPr>
          <p:nvPr/>
        </p:nvGrpSpPr>
        <p:grpSpPr bwMode="auto">
          <a:xfrm>
            <a:off x="287338" y="109538"/>
            <a:ext cx="8569325" cy="361950"/>
            <a:chOff x="181" y="69"/>
            <a:chExt cx="5398" cy="228"/>
          </a:xfrm>
        </p:grpSpPr>
        <p:sp>
          <p:nvSpPr>
            <p:cNvPr id="55318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4550" y="116"/>
              <a:ext cx="1029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מרכיבי השפה</a:t>
              </a:r>
            </a:p>
          </p:txBody>
        </p:sp>
        <p:sp>
          <p:nvSpPr>
            <p:cNvPr id="55319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1957" y="117"/>
              <a:ext cx="661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תחומים</a:t>
              </a:r>
            </a:p>
          </p:txBody>
        </p:sp>
        <p:sp>
          <p:nvSpPr>
            <p:cNvPr id="55320" name="WordArt 24"/>
            <p:cNvSpPr>
              <a:spLocks noChangeArrowheads="1" noChangeShapeType="1" noTextEdit="1"/>
            </p:cNvSpPr>
            <p:nvPr/>
          </p:nvSpPr>
          <p:spPr bwMode="auto">
            <a:xfrm>
              <a:off x="3838" y="117"/>
              <a:ext cx="530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הגדרה</a:t>
              </a:r>
            </a:p>
          </p:txBody>
        </p:sp>
        <p:sp>
          <p:nvSpPr>
            <p:cNvPr id="55321" name="WordArt 25"/>
            <p:cNvSpPr>
              <a:spLocks noChangeArrowheads="1" noChangeShapeType="1" noTextEdit="1"/>
            </p:cNvSpPr>
            <p:nvPr/>
          </p:nvSpPr>
          <p:spPr bwMode="auto">
            <a:xfrm>
              <a:off x="2799" y="117"/>
              <a:ext cx="857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David"/>
                  <a:cs typeface="David"/>
                </a:rPr>
                <a:t>מיומנויות</a:t>
              </a:r>
            </a:p>
          </p:txBody>
        </p:sp>
        <p:sp>
          <p:nvSpPr>
            <p:cNvPr id="55322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181" y="116"/>
              <a:ext cx="453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סיכום</a:t>
              </a:r>
            </a:p>
          </p:txBody>
        </p:sp>
        <p:sp>
          <p:nvSpPr>
            <p:cNvPr id="55323" name="WordArt 27"/>
            <p:cNvSpPr>
              <a:spLocks noChangeArrowheads="1" noChangeShapeType="1" noTextEdit="1"/>
            </p:cNvSpPr>
            <p:nvPr/>
          </p:nvSpPr>
          <p:spPr bwMode="auto">
            <a:xfrm>
              <a:off x="815" y="69"/>
              <a:ext cx="96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מודל יישומי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905000"/>
            <a:ext cx="6324600" cy="16811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he-IL" sz="2400" b="1" u="sng">
                <a:cs typeface="David" pitchFamily="34" charset="-79"/>
              </a:rPr>
              <a:t>לכידות מרכזית:</a:t>
            </a:r>
          </a:p>
          <a:p>
            <a:pPr>
              <a:lnSpc>
                <a:spcPct val="90000"/>
              </a:lnSpc>
            </a:pPr>
            <a:r>
              <a:rPr lang="he-IL" sz="2400">
                <a:cs typeface="David" pitchFamily="34" charset="-79"/>
              </a:rPr>
              <a:t>יכולת לתפוס את התמונה השלימה</a:t>
            </a:r>
          </a:p>
          <a:p>
            <a:pPr>
              <a:lnSpc>
                <a:spcPct val="90000"/>
              </a:lnSpc>
            </a:pPr>
            <a:r>
              <a:rPr lang="he-IL" sz="2400">
                <a:cs typeface="David" pitchFamily="34" charset="-79"/>
              </a:rPr>
              <a:t>יכולת להתייחס לעיקר ולא לטפל</a:t>
            </a:r>
          </a:p>
          <a:p>
            <a:pPr>
              <a:lnSpc>
                <a:spcPct val="90000"/>
              </a:lnSpc>
            </a:pPr>
            <a:r>
              <a:rPr lang="he-IL" sz="2400">
                <a:cs typeface="David" pitchFamily="34" charset="-79"/>
              </a:rPr>
              <a:t>יכולת לחבר את הידע החדש לידע קודם</a:t>
            </a:r>
            <a:endParaRPr lang="en-US" sz="2400">
              <a:cs typeface="David" pitchFamily="34" charset="-79"/>
            </a:endParaRPr>
          </a:p>
        </p:txBody>
      </p:sp>
      <p:sp>
        <p:nvSpPr>
          <p:cNvPr id="58382" name="Rectangle 14"/>
          <p:cNvSpPr>
            <a:spLocks noChangeArrowheads="1"/>
          </p:cNvSpPr>
          <p:nvPr/>
        </p:nvSpPr>
        <p:spPr bwMode="auto">
          <a:xfrm>
            <a:off x="2438400" y="3657600"/>
            <a:ext cx="6096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he-IL" b="1">
                <a:cs typeface="David" pitchFamily="34" charset="-79"/>
              </a:rPr>
              <a:t>תפקודים ניהוליים: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he-IL" u="none">
                <a:cs typeface="David" pitchFamily="34" charset="-79"/>
              </a:rPr>
              <a:t>יכולת לקבוע, לתכנן, ליישם ולבקר מטרה.</a:t>
            </a:r>
          </a:p>
          <a:p>
            <a:pPr marL="342900" indent="-342900">
              <a:spcBef>
                <a:spcPct val="20000"/>
              </a:spcBef>
            </a:pPr>
            <a:r>
              <a:rPr lang="he-IL" u="none">
                <a:cs typeface="David" pitchFamily="34" charset="-79"/>
              </a:rPr>
              <a:t>	יכולות אלו מושפעות מהקשב והזיכרון.</a:t>
            </a:r>
            <a:endParaRPr lang="en-US" u="none">
              <a:cs typeface="David" pitchFamily="34" charset="-79"/>
            </a:endParaRPr>
          </a:p>
        </p:txBody>
      </p:sp>
      <p:sp>
        <p:nvSpPr>
          <p:cNvPr id="58385" name="Rectangle 17"/>
          <p:cNvSpPr>
            <a:spLocks noChangeArrowheads="1"/>
          </p:cNvSpPr>
          <p:nvPr/>
        </p:nvSpPr>
        <p:spPr bwMode="auto">
          <a:xfrm>
            <a:off x="3219450" y="5257800"/>
            <a:ext cx="53149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cs typeface="David" pitchFamily="34" charset="-79"/>
              </a:rPr>
              <a:t>TOM</a:t>
            </a:r>
            <a:r>
              <a:rPr lang="he-IL" b="1">
                <a:cs typeface="David" pitchFamily="34" charset="-79"/>
              </a:rPr>
              <a:t>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he-IL" u="none">
                <a:cs typeface="David" pitchFamily="34" charset="-79"/>
              </a:rPr>
              <a:t>יכולת לפרש מה שהשני רוצה או יודע</a:t>
            </a:r>
          </a:p>
          <a:p>
            <a:pPr marL="342900" indent="-342900">
              <a:spcBef>
                <a:spcPct val="20000"/>
              </a:spcBef>
            </a:pPr>
            <a:r>
              <a:rPr lang="he-IL" u="none">
                <a:cs typeface="David" pitchFamily="34" charset="-79"/>
              </a:rPr>
              <a:t>	(לחשוב בפרספקטיבה של האחר)</a:t>
            </a:r>
            <a:endParaRPr lang="en-US" u="none">
              <a:cs typeface="David" pitchFamily="34" charset="-79"/>
            </a:endParaRPr>
          </a:p>
        </p:txBody>
      </p:sp>
      <p:grpSp>
        <p:nvGrpSpPr>
          <p:cNvPr id="58400" name="Group 32"/>
          <p:cNvGrpSpPr>
            <a:grpSpLocks/>
          </p:cNvGrpSpPr>
          <p:nvPr/>
        </p:nvGrpSpPr>
        <p:grpSpPr bwMode="auto">
          <a:xfrm>
            <a:off x="287338" y="109538"/>
            <a:ext cx="8569325" cy="361950"/>
            <a:chOff x="181" y="69"/>
            <a:chExt cx="5398" cy="228"/>
          </a:xfrm>
        </p:grpSpPr>
        <p:sp>
          <p:nvSpPr>
            <p:cNvPr id="58401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4550" y="116"/>
              <a:ext cx="1029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מרכיבי השפה</a:t>
              </a:r>
            </a:p>
          </p:txBody>
        </p:sp>
        <p:sp>
          <p:nvSpPr>
            <p:cNvPr id="58402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1957" y="117"/>
              <a:ext cx="661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תחומים</a:t>
              </a:r>
            </a:p>
          </p:txBody>
        </p:sp>
        <p:sp>
          <p:nvSpPr>
            <p:cNvPr id="58403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3838" y="117"/>
              <a:ext cx="530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הגדרה</a:t>
              </a:r>
            </a:p>
          </p:txBody>
        </p:sp>
        <p:sp>
          <p:nvSpPr>
            <p:cNvPr id="58404" name="WordArt 36"/>
            <p:cNvSpPr>
              <a:spLocks noChangeArrowheads="1" noChangeShapeType="1" noTextEdit="1"/>
            </p:cNvSpPr>
            <p:nvPr/>
          </p:nvSpPr>
          <p:spPr bwMode="auto">
            <a:xfrm>
              <a:off x="2799" y="117"/>
              <a:ext cx="857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David"/>
                  <a:cs typeface="David"/>
                </a:rPr>
                <a:t>מיומנויות</a:t>
              </a:r>
            </a:p>
          </p:txBody>
        </p:sp>
        <p:sp>
          <p:nvSpPr>
            <p:cNvPr id="58405" name="WordArt 37"/>
            <p:cNvSpPr>
              <a:spLocks noChangeArrowheads="1" noChangeShapeType="1" noTextEdit="1"/>
            </p:cNvSpPr>
            <p:nvPr/>
          </p:nvSpPr>
          <p:spPr bwMode="auto">
            <a:xfrm>
              <a:off x="181" y="116"/>
              <a:ext cx="453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סיכום</a:t>
              </a:r>
            </a:p>
          </p:txBody>
        </p:sp>
        <p:sp>
          <p:nvSpPr>
            <p:cNvPr id="58406" name="WordArt 38"/>
            <p:cNvSpPr>
              <a:spLocks noChangeArrowheads="1" noChangeShapeType="1" noTextEdit="1"/>
            </p:cNvSpPr>
            <p:nvPr/>
          </p:nvSpPr>
          <p:spPr bwMode="auto">
            <a:xfrm>
              <a:off x="815" y="69"/>
              <a:ext cx="96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מודל יישומי</a:t>
              </a:r>
            </a:p>
          </p:txBody>
        </p:sp>
      </p:grpSp>
      <p:sp>
        <p:nvSpPr>
          <p:cNvPr id="58409" name="Rectangle 41"/>
          <p:cNvSpPr>
            <a:spLocks noGrp="1" noChangeArrowheads="1"/>
          </p:cNvSpPr>
          <p:nvPr>
            <p:ph type="title"/>
          </p:nvPr>
        </p:nvSpPr>
        <p:spPr>
          <a:xfrm>
            <a:off x="1562100" y="592138"/>
            <a:ext cx="6019800" cy="1143000"/>
          </a:xfrm>
          <a:noFill/>
          <a:ln/>
        </p:spPr>
        <p:txBody>
          <a:bodyPr/>
          <a:lstStyle/>
          <a:p>
            <a:r>
              <a:rPr lang="he-IL" sz="3800" b="1" u="sng">
                <a:effectLst>
                  <a:outerShdw blurRad="38100" dist="38100" dir="2700000" algn="tl">
                    <a:srgbClr val="FFFFFF"/>
                  </a:outerShdw>
                </a:effectLst>
                <a:cs typeface="David" pitchFamily="34" charset="-79"/>
              </a:rPr>
              <a:t>מיומנויות קוגניטיביות המשפיעות על הפרגמטיקה</a:t>
            </a:r>
            <a:endParaRPr lang="en-US" sz="3800" b="1" u="sng">
              <a:effectLst>
                <a:outerShdw blurRad="38100" dist="38100" dir="2700000" algn="tl">
                  <a:srgbClr val="FFFFFF"/>
                </a:outerShdw>
              </a:effectLst>
              <a:cs typeface="David" pitchFamily="34" charset="-79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7013" y="671513"/>
            <a:ext cx="8688387" cy="1081087"/>
          </a:xfrm>
        </p:spPr>
        <p:txBody>
          <a:bodyPr/>
          <a:lstStyle/>
          <a:p>
            <a:r>
              <a:rPr lang="he-IL" b="1" u="sng">
                <a:effectLst>
                  <a:outerShdw blurRad="38100" dist="38100" dir="2700000" algn="tl">
                    <a:srgbClr val="FFFFFF"/>
                  </a:outerShdw>
                </a:effectLst>
                <a:cs typeface="David" pitchFamily="34" charset="-79"/>
              </a:rPr>
              <a:t>תחומי הפרגמטיקה</a:t>
            </a:r>
            <a:endParaRPr lang="en-US" b="1" u="sng">
              <a:effectLst>
                <a:outerShdw blurRad="38100" dist="38100" dir="2700000" algn="tl">
                  <a:srgbClr val="FFFFFF"/>
                </a:outerShdw>
              </a:effectLst>
              <a:cs typeface="David" pitchFamily="34" charset="-79"/>
            </a:endParaRP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90500" y="2098675"/>
            <a:ext cx="8763000" cy="3921125"/>
          </a:xfrm>
        </p:spPr>
        <p:txBody>
          <a:bodyPr/>
          <a:lstStyle/>
          <a:p>
            <a:pPr marL="609600" indent="-609600"/>
            <a:r>
              <a:rPr lang="he-IL" sz="3400">
                <a:cs typeface="David" pitchFamily="34" charset="-79"/>
              </a:rPr>
              <a:t>הפרגמטיקה מתחלקת לארבעה תחומים:</a:t>
            </a:r>
          </a:p>
          <a:p>
            <a:pPr marL="609600" indent="-609600"/>
            <a:r>
              <a:rPr lang="he-IL" sz="2400">
                <a:cs typeface="David" pitchFamily="34" charset="-79"/>
              </a:rPr>
              <a:t>(מבוסס על מאמרו של פרופ' אסא כשר וד"ר שרה מלכסון) </a:t>
            </a:r>
          </a:p>
          <a:p>
            <a:pPr marL="609600" indent="-609600"/>
            <a:endParaRPr lang="he-IL" sz="2400">
              <a:cs typeface="David" pitchFamily="34" charset="-79"/>
            </a:endParaRPr>
          </a:p>
          <a:p>
            <a:pPr marL="609600" indent="-609600" algn="r">
              <a:buFontTx/>
              <a:buAutoNum type="arabicPeriod"/>
            </a:pPr>
            <a:r>
              <a:rPr lang="he-IL" b="1">
                <a:cs typeface="David" pitchFamily="34" charset="-79"/>
              </a:rPr>
              <a:t>פרגמטיקה הבסיסית</a:t>
            </a:r>
          </a:p>
          <a:p>
            <a:pPr marL="609600" indent="-609600" algn="r">
              <a:buFontTx/>
              <a:buAutoNum type="arabicPeriod"/>
            </a:pPr>
            <a:r>
              <a:rPr lang="he-IL" b="1">
                <a:cs typeface="David" pitchFamily="34" charset="-79"/>
              </a:rPr>
              <a:t>פרגמטיקה של אינטראקציה בשיח</a:t>
            </a:r>
          </a:p>
          <a:p>
            <a:pPr marL="609600" indent="-609600" algn="r">
              <a:buFontTx/>
              <a:buAutoNum type="arabicPeriod"/>
            </a:pPr>
            <a:r>
              <a:rPr lang="he-IL" b="1">
                <a:cs typeface="David" pitchFamily="34" charset="-79"/>
              </a:rPr>
              <a:t>פרגמטיקה חברתית</a:t>
            </a:r>
          </a:p>
          <a:p>
            <a:pPr marL="609600" indent="-609600" algn="r">
              <a:buFontTx/>
              <a:buAutoNum type="arabicPeriod"/>
            </a:pPr>
            <a:r>
              <a:rPr lang="he-IL" b="1">
                <a:cs typeface="David" pitchFamily="34" charset="-79"/>
              </a:rPr>
              <a:t>פרגמטיקה של הממשק</a:t>
            </a:r>
            <a:endParaRPr lang="en-US" sz="3600">
              <a:cs typeface="David" pitchFamily="34" charset="-79"/>
            </a:endParaRPr>
          </a:p>
        </p:txBody>
      </p:sp>
      <p:grpSp>
        <p:nvGrpSpPr>
          <p:cNvPr id="60451" name="Group 35"/>
          <p:cNvGrpSpPr>
            <a:grpSpLocks/>
          </p:cNvGrpSpPr>
          <p:nvPr/>
        </p:nvGrpSpPr>
        <p:grpSpPr bwMode="auto">
          <a:xfrm>
            <a:off x="287338" y="109538"/>
            <a:ext cx="8569325" cy="361950"/>
            <a:chOff x="181" y="69"/>
            <a:chExt cx="5398" cy="228"/>
          </a:xfrm>
        </p:grpSpPr>
        <p:sp>
          <p:nvSpPr>
            <p:cNvPr id="60445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4550" y="116"/>
              <a:ext cx="1029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מרכיבי השפה</a:t>
              </a:r>
            </a:p>
          </p:txBody>
        </p:sp>
        <p:sp>
          <p:nvSpPr>
            <p:cNvPr id="60446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1957" y="117"/>
              <a:ext cx="661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David"/>
                  <a:cs typeface="David"/>
                </a:rPr>
                <a:t>תחומים</a:t>
              </a:r>
            </a:p>
          </p:txBody>
        </p:sp>
        <p:sp>
          <p:nvSpPr>
            <p:cNvPr id="60447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3838" y="117"/>
              <a:ext cx="530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הגדרה</a:t>
              </a:r>
            </a:p>
          </p:txBody>
        </p:sp>
        <p:sp>
          <p:nvSpPr>
            <p:cNvPr id="60448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2799" y="117"/>
              <a:ext cx="857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מיומנויות</a:t>
              </a:r>
            </a:p>
          </p:txBody>
        </p:sp>
        <p:sp>
          <p:nvSpPr>
            <p:cNvPr id="60449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181" y="116"/>
              <a:ext cx="453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סיכום</a:t>
              </a:r>
            </a:p>
          </p:txBody>
        </p:sp>
        <p:sp>
          <p:nvSpPr>
            <p:cNvPr id="60450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815" y="69"/>
              <a:ext cx="96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מודל יישומי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775575" cy="596900"/>
          </a:xfrm>
        </p:spPr>
        <p:txBody>
          <a:bodyPr/>
          <a:lstStyle/>
          <a:p>
            <a:pPr marL="838200" indent="-838200" algn="r"/>
            <a:r>
              <a:rPr lang="he-IL" sz="4000" b="1">
                <a:cs typeface="David" pitchFamily="34" charset="-79"/>
              </a:rPr>
              <a:t>1. פרגמטיקה הבסיסית:</a:t>
            </a:r>
            <a:r>
              <a:rPr lang="he-IL" sz="3600" b="1">
                <a:effectLst>
                  <a:outerShdw blurRad="38100" dist="38100" dir="2700000" algn="tl">
                    <a:srgbClr val="FFFFFF"/>
                  </a:outerShdw>
                </a:effectLst>
                <a:cs typeface="David" pitchFamily="34" charset="-79"/>
              </a:rPr>
              <a:t> </a:t>
            </a:r>
            <a:endParaRPr lang="en-US" sz="2400">
              <a:cs typeface="David" pitchFamily="34" charset="-79"/>
            </a:endParaRPr>
          </a:p>
        </p:txBody>
      </p:sp>
      <p:sp>
        <p:nvSpPr>
          <p:cNvPr id="62487" name="Rectangle 23"/>
          <p:cNvSpPr>
            <a:spLocks noChangeArrowheads="1"/>
          </p:cNvSpPr>
          <p:nvPr/>
        </p:nvSpPr>
        <p:spPr bwMode="auto">
          <a:xfrm>
            <a:off x="758825" y="1600200"/>
            <a:ext cx="7775575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/>
            <a:r>
              <a:rPr lang="he-IL" sz="2800" u="none">
                <a:solidFill>
                  <a:schemeClr val="tx2"/>
                </a:solidFill>
                <a:cs typeface="David" pitchFamily="34" charset="-79"/>
              </a:rPr>
              <a:t>	</a:t>
            </a:r>
            <a:r>
              <a:rPr lang="he-IL" sz="2800" b="1" u="none">
                <a:cs typeface="David" pitchFamily="34" charset="-79"/>
              </a:rPr>
              <a:t>הידע של כל הכוונות התקשורתיות הבסיסיות</a:t>
            </a:r>
            <a:r>
              <a:rPr lang="he-IL" u="none">
                <a:solidFill>
                  <a:schemeClr val="tx2"/>
                </a:solidFill>
                <a:cs typeface="David" pitchFamily="34" charset="-79"/>
              </a:rPr>
              <a:t> (פעילויות הדיבור)</a:t>
            </a:r>
            <a:br>
              <a:rPr lang="he-IL" u="none">
                <a:solidFill>
                  <a:schemeClr val="tx2"/>
                </a:solidFill>
                <a:cs typeface="David" pitchFamily="34" charset="-79"/>
              </a:rPr>
            </a:br>
            <a:r>
              <a:rPr lang="he-IL" u="none">
                <a:solidFill>
                  <a:schemeClr val="tx2"/>
                </a:solidFill>
                <a:cs typeface="David" pitchFamily="34" charset="-79"/>
              </a:rPr>
              <a:t/>
            </a:r>
            <a:br>
              <a:rPr lang="he-IL" u="none">
                <a:solidFill>
                  <a:schemeClr val="tx2"/>
                </a:solidFill>
                <a:cs typeface="David" pitchFamily="34" charset="-79"/>
              </a:rPr>
            </a:br>
            <a:r>
              <a:rPr lang="he-IL" sz="2800" b="1" u="none">
                <a:solidFill>
                  <a:schemeClr val="tx2"/>
                </a:solidFill>
                <a:cs typeface="David" pitchFamily="34" charset="-79"/>
              </a:rPr>
              <a:t>המחוות יכולות להיות פרוטו אימפרטיביות – </a:t>
            </a:r>
            <a:br>
              <a:rPr lang="he-IL" sz="2800" b="1" u="none">
                <a:solidFill>
                  <a:schemeClr val="tx2"/>
                </a:solidFill>
                <a:cs typeface="David" pitchFamily="34" charset="-79"/>
              </a:rPr>
            </a:br>
            <a:r>
              <a:rPr lang="he-IL" sz="2800" b="1" u="none">
                <a:solidFill>
                  <a:schemeClr val="tx2"/>
                </a:solidFill>
                <a:cs typeface="David" pitchFamily="34" charset="-79"/>
              </a:rPr>
              <a:t>מסירת מידע כלשהו כדי להשיג מטרה התנהגותית</a:t>
            </a:r>
            <a:r>
              <a:rPr lang="he-IL" sz="2800" u="none">
                <a:solidFill>
                  <a:schemeClr val="tx2"/>
                </a:solidFill>
                <a:cs typeface="David" pitchFamily="34" charset="-79"/>
              </a:rPr>
              <a:t/>
            </a:r>
            <a:br>
              <a:rPr lang="he-IL" sz="2800" u="none">
                <a:solidFill>
                  <a:schemeClr val="tx2"/>
                </a:solidFill>
                <a:cs typeface="David" pitchFamily="34" charset="-79"/>
              </a:rPr>
            </a:br>
            <a:r>
              <a:rPr lang="he-IL" sz="2800" u="none">
                <a:solidFill>
                  <a:schemeClr val="tx2"/>
                </a:solidFill>
                <a:cs typeface="David" pitchFamily="34" charset="-79"/>
              </a:rPr>
              <a:t>לדוגמא: בקשות</a:t>
            </a:r>
            <a:br>
              <a:rPr lang="he-IL" sz="2800" u="none">
                <a:solidFill>
                  <a:schemeClr val="tx2"/>
                </a:solidFill>
                <a:cs typeface="David" pitchFamily="34" charset="-79"/>
              </a:rPr>
            </a:br>
            <a:r>
              <a:rPr lang="he-IL" sz="2800" u="none">
                <a:solidFill>
                  <a:schemeClr val="tx2"/>
                </a:solidFill>
                <a:cs typeface="David" pitchFamily="34" charset="-79"/>
              </a:rPr>
              <a:t/>
            </a:r>
            <a:br>
              <a:rPr lang="he-IL" sz="2800" u="none">
                <a:solidFill>
                  <a:schemeClr val="tx2"/>
                </a:solidFill>
                <a:cs typeface="David" pitchFamily="34" charset="-79"/>
              </a:rPr>
            </a:br>
            <a:r>
              <a:rPr lang="he-IL" sz="2800" b="1" u="none">
                <a:solidFill>
                  <a:schemeClr val="tx2"/>
                </a:solidFill>
                <a:cs typeface="David" pitchFamily="34" charset="-79"/>
              </a:rPr>
              <a:t>המחוות יכולות להיות פרוטו דקלרטיביות – </a:t>
            </a:r>
            <a:br>
              <a:rPr lang="he-IL" sz="2800" b="1" u="none">
                <a:solidFill>
                  <a:schemeClr val="tx2"/>
                </a:solidFill>
                <a:cs typeface="David" pitchFamily="34" charset="-79"/>
              </a:rPr>
            </a:br>
            <a:r>
              <a:rPr lang="he-IL" sz="2800" b="1" u="none">
                <a:solidFill>
                  <a:schemeClr val="tx2"/>
                </a:solidFill>
                <a:cs typeface="David" pitchFamily="34" charset="-79"/>
              </a:rPr>
              <a:t>מסירת מידע כלשהו ביחס למצב פנימי</a:t>
            </a:r>
            <a:r>
              <a:rPr lang="he-IL" sz="2800" u="none">
                <a:solidFill>
                  <a:schemeClr val="tx2"/>
                </a:solidFill>
                <a:cs typeface="David" pitchFamily="34" charset="-79"/>
              </a:rPr>
              <a:t/>
            </a:r>
            <a:br>
              <a:rPr lang="he-IL" sz="2800" u="none">
                <a:solidFill>
                  <a:schemeClr val="tx2"/>
                </a:solidFill>
                <a:cs typeface="David" pitchFamily="34" charset="-79"/>
              </a:rPr>
            </a:br>
            <a:r>
              <a:rPr lang="he-IL" sz="2800" u="none">
                <a:solidFill>
                  <a:schemeClr val="tx2"/>
                </a:solidFill>
                <a:cs typeface="David" pitchFamily="34" charset="-79"/>
              </a:rPr>
              <a:t>לדוגמא: התחלקות ברגשות</a:t>
            </a:r>
            <a:endParaRPr lang="en-US" sz="2800" u="none">
              <a:solidFill>
                <a:schemeClr val="tx2"/>
              </a:solidFill>
              <a:cs typeface="David" pitchFamily="34" charset="-79"/>
            </a:endParaRPr>
          </a:p>
        </p:txBody>
      </p:sp>
      <p:grpSp>
        <p:nvGrpSpPr>
          <p:cNvPr id="62495" name="Group 31"/>
          <p:cNvGrpSpPr>
            <a:grpSpLocks/>
          </p:cNvGrpSpPr>
          <p:nvPr/>
        </p:nvGrpSpPr>
        <p:grpSpPr bwMode="auto">
          <a:xfrm>
            <a:off x="287338" y="109538"/>
            <a:ext cx="8569325" cy="361950"/>
            <a:chOff x="181" y="69"/>
            <a:chExt cx="5398" cy="228"/>
          </a:xfrm>
        </p:grpSpPr>
        <p:sp>
          <p:nvSpPr>
            <p:cNvPr id="62496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4550" y="116"/>
              <a:ext cx="1029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מרכיבי השפה</a:t>
              </a:r>
            </a:p>
          </p:txBody>
        </p:sp>
        <p:sp>
          <p:nvSpPr>
            <p:cNvPr id="62497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1957" y="117"/>
              <a:ext cx="661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תחומים</a:t>
              </a:r>
            </a:p>
          </p:txBody>
        </p:sp>
        <p:sp>
          <p:nvSpPr>
            <p:cNvPr id="62498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3838" y="117"/>
              <a:ext cx="530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הגדרה</a:t>
              </a:r>
            </a:p>
          </p:txBody>
        </p:sp>
        <p:sp>
          <p:nvSpPr>
            <p:cNvPr id="62499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2799" y="117"/>
              <a:ext cx="857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מיומנויות</a:t>
              </a:r>
            </a:p>
          </p:txBody>
        </p:sp>
        <p:sp>
          <p:nvSpPr>
            <p:cNvPr id="62500" name="WordArt 36"/>
            <p:cNvSpPr>
              <a:spLocks noChangeArrowheads="1" noChangeShapeType="1" noTextEdit="1"/>
            </p:cNvSpPr>
            <p:nvPr/>
          </p:nvSpPr>
          <p:spPr bwMode="auto">
            <a:xfrm>
              <a:off x="181" y="116"/>
              <a:ext cx="453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99CCFF"/>
                  </a:solidFill>
                  <a:latin typeface="David"/>
                  <a:cs typeface="David"/>
                </a:rPr>
                <a:t>סיכום</a:t>
              </a:r>
            </a:p>
          </p:txBody>
        </p:sp>
        <p:sp>
          <p:nvSpPr>
            <p:cNvPr id="62501" name="WordArt 37"/>
            <p:cNvSpPr>
              <a:spLocks noChangeArrowheads="1" noChangeShapeType="1" noTextEdit="1"/>
            </p:cNvSpPr>
            <p:nvPr/>
          </p:nvSpPr>
          <p:spPr bwMode="auto">
            <a:xfrm>
              <a:off x="815" y="69"/>
              <a:ext cx="96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he-IL" sz="2000" kern="1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David"/>
                  <a:cs typeface="David"/>
                </a:rPr>
                <a:t>מודל יישומי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יצוב ברירת מחדל">
  <a:themeElements>
    <a:clrScheme name="עיצוב ברירת מחדל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עיצוב ברירת מחדל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עיצוב ברירת מחדל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747</Words>
  <Application>Microsoft Office PowerPoint</Application>
  <PresentationFormat>‫הצגה על המסך (4:3)</PresentationFormat>
  <Paragraphs>235</Paragraphs>
  <Slides>17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17</vt:i4>
      </vt:variant>
    </vt:vector>
  </HeadingPairs>
  <TitlesOfParts>
    <vt:vector size="18" baseType="lpstr">
      <vt:lpstr>עיצוב ברירת מחדל</vt:lpstr>
      <vt:lpstr>מצגת של PowerPoint</vt:lpstr>
      <vt:lpstr>לוח זמנים</vt:lpstr>
      <vt:lpstr>תוכן</vt:lpstr>
      <vt:lpstr>מרכיבי שפה</vt:lpstr>
      <vt:lpstr>הגדרה של פרגמטיקה</vt:lpstr>
      <vt:lpstr>מיומנויות קוגניטיביות המשפיעות על הפרגמטיקה</vt:lpstr>
      <vt:lpstr>מיומנויות קוגניטיביות המשפיעות על הפרגמטיקה</vt:lpstr>
      <vt:lpstr>תחומי הפרגמטיקה</vt:lpstr>
      <vt:lpstr>1. פרגמטיקה הבסיסית: </vt:lpstr>
      <vt:lpstr>פרגמטיקה בסיסית - מודל יישומי (תצפית לקראת בניית פרופיל)</vt:lpstr>
      <vt:lpstr>מצגת של PowerPoint</vt:lpstr>
      <vt:lpstr>מצגת של PowerPoint</vt:lpstr>
      <vt:lpstr>3. פרגמטיקה חברתית:</vt:lpstr>
      <vt:lpstr>מצגת של PowerPoint</vt:lpstr>
      <vt:lpstr>4. פרגמטיקה של הממשק:</vt:lpstr>
      <vt:lpstr>מודל יישומי של הפרגמטיקה של הממשק (תצפית לקראת בנית פרופיל)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תפיסת האחר</dc:title>
  <dc:creator>boaz</dc:creator>
  <cp:lastModifiedBy>gen</cp:lastModifiedBy>
  <cp:revision>67</cp:revision>
  <dcterms:created xsi:type="dcterms:W3CDTF">2005-12-27T14:40:20Z</dcterms:created>
  <dcterms:modified xsi:type="dcterms:W3CDTF">2014-07-24T15:05:52Z</dcterms:modified>
</cp:coreProperties>
</file>