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7" r:id="rId3"/>
    <p:sldId id="273" r:id="rId4"/>
    <p:sldId id="274" r:id="rId5"/>
    <p:sldId id="278" r:id="rId6"/>
    <p:sldId id="277" r:id="rId7"/>
    <p:sldId id="276" r:id="rId8"/>
    <p:sldId id="275"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DAB92D-A894-4F75-9D98-F41012E7B56B}"/>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2BED5FD-06FA-4B09-BAE7-B2ADD71FD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E73EA4D-5FFC-425A-9656-6490217D4C9B}"/>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5" name="מציין מיקום של כותרת תחתונה 4">
            <a:extLst>
              <a:ext uri="{FF2B5EF4-FFF2-40B4-BE49-F238E27FC236}">
                <a16:creationId xmlns:a16="http://schemas.microsoft.com/office/drawing/2014/main" id="{69B68D54-B580-4A94-9789-9F18A781124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BF58327-097C-4274-9A03-0C9DFE2E1DA1}"/>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299556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ECA8F1-8591-434D-AAB9-ED0DBEFF2E5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C5753DA-C3CC-4FD4-924B-AB1EB5C9613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77C38E4-B901-457C-BAB8-CB26B2FDE3A4}"/>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5" name="מציין מיקום של כותרת תחתונה 4">
            <a:extLst>
              <a:ext uri="{FF2B5EF4-FFF2-40B4-BE49-F238E27FC236}">
                <a16:creationId xmlns:a16="http://schemas.microsoft.com/office/drawing/2014/main" id="{90F846E1-E166-45AF-9B25-877CC15E028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CB30EB-A200-4D79-8AB3-3B31F47D85B0}"/>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122505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34E9399-7510-48BA-A255-88494038678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402D42F-9894-49AB-9F6E-679999B3F07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3E9B77-04EB-42D5-A48F-D90EA3DD994A}"/>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5" name="מציין מיקום של כותרת תחתונה 4">
            <a:extLst>
              <a:ext uri="{FF2B5EF4-FFF2-40B4-BE49-F238E27FC236}">
                <a16:creationId xmlns:a16="http://schemas.microsoft.com/office/drawing/2014/main" id="{BD701439-C44E-41A0-8D7C-77F13CB7E70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F436A58-2ACC-4F91-8B64-34B6AAA9C26A}"/>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16947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665919-36F1-4FC2-B67D-6AAD72180D6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FE00D1E-39DB-4955-8857-A6BF6464668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286D19-7367-46CC-96B3-E8AE8BCBB291}"/>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5" name="מציין מיקום של כותרת תחתונה 4">
            <a:extLst>
              <a:ext uri="{FF2B5EF4-FFF2-40B4-BE49-F238E27FC236}">
                <a16:creationId xmlns:a16="http://schemas.microsoft.com/office/drawing/2014/main" id="{53A77619-D29C-476E-87BA-D19096A437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C95071A-4809-4455-ADE3-6374A07A15D1}"/>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355663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E96F93-3FE3-475F-80F4-0A2731C2B04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5A4BEFB-9C29-4FE1-B3C5-CFB804227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6FA9E96-EA9F-49CB-91A9-4D3ECC67BED0}"/>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5" name="מציין מיקום של כותרת תחתונה 4">
            <a:extLst>
              <a:ext uri="{FF2B5EF4-FFF2-40B4-BE49-F238E27FC236}">
                <a16:creationId xmlns:a16="http://schemas.microsoft.com/office/drawing/2014/main" id="{8DBD4F80-B94D-4191-9620-A961B8157B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ED13CCA-3C80-4580-ACFA-71EDD08181C8}"/>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116050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199D43-C1CF-4FD5-82EE-7E7AD5FA57C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80D770A-9A33-49BC-BE63-A84A23B49C4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8BD8104-A064-475A-BAD9-54272802133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00701F2-ACF0-4B4B-A036-77BE7CF1DB91}"/>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6" name="מציין מיקום של כותרת תחתונה 5">
            <a:extLst>
              <a:ext uri="{FF2B5EF4-FFF2-40B4-BE49-F238E27FC236}">
                <a16:creationId xmlns:a16="http://schemas.microsoft.com/office/drawing/2014/main" id="{2B48B33D-8A70-45F1-A10E-55F4F98573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A9C0652-0375-42C4-8024-E37FFB15671C}"/>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354439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F57410-F1F7-4114-99E2-7FFA5CDF18C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D4C64C4-242F-4C55-868F-3151BD46E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6522881-66A9-4D26-85D9-FE1EF75C5F8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87EF7B0-45C6-4E32-987B-5FF7BA91E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D6B28FE-A591-425D-A4EE-54E705C1AE4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0EADE2F-2B1B-4201-89E3-60AF1C89D8F8}"/>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8" name="מציין מיקום של כותרת תחתונה 7">
            <a:extLst>
              <a:ext uri="{FF2B5EF4-FFF2-40B4-BE49-F238E27FC236}">
                <a16:creationId xmlns:a16="http://schemas.microsoft.com/office/drawing/2014/main" id="{32F12D61-AE65-492A-BC28-C9F660CDA40D}"/>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BD4F66D-1AA1-44B6-8993-848AF7BBE5D6}"/>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24813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17EF0E-E0B3-45AE-B49F-31E21BB59C5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3668A56-35E4-4A24-814E-F5F58A2DBE7B}"/>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4" name="מציין מיקום של כותרת תחתונה 3">
            <a:extLst>
              <a:ext uri="{FF2B5EF4-FFF2-40B4-BE49-F238E27FC236}">
                <a16:creationId xmlns:a16="http://schemas.microsoft.com/office/drawing/2014/main" id="{60C94B99-AC2B-41C9-9F3A-52B01ABD2FD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4B38B23-6445-4B29-B1E9-75ADF4926733}"/>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15301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AC5E201-DEC2-4668-8585-0654791DC9E0}"/>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3" name="מציין מיקום של כותרת תחתונה 2">
            <a:extLst>
              <a:ext uri="{FF2B5EF4-FFF2-40B4-BE49-F238E27FC236}">
                <a16:creationId xmlns:a16="http://schemas.microsoft.com/office/drawing/2014/main" id="{C6F5161C-0164-4B46-9677-A9135FFEA942}"/>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FBEF667-8B35-46A0-AC60-473EA980CBA5}"/>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270799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62158C-55D9-4B4C-AD79-F4DD9107616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8DC9ADD-A335-4F13-950F-F68B893EB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2088D5B-B3BC-4E54-9E05-42A9CFC72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9D87482-61DD-4016-BB73-E4F53C707EBA}"/>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6" name="מציין מיקום של כותרת תחתונה 5">
            <a:extLst>
              <a:ext uri="{FF2B5EF4-FFF2-40B4-BE49-F238E27FC236}">
                <a16:creationId xmlns:a16="http://schemas.microsoft.com/office/drawing/2014/main" id="{41929065-0394-40D6-9AD6-975FD2E7982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0616552-C744-47C6-8EB2-A664FAFFE10A}"/>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314034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007E6F-264F-42C9-971D-C2328ADEFEE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320848F-9C8C-4496-8125-6D6416287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26E1860-200E-46AB-A1FB-6E3F53B82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99DAD44-3BBB-4096-AC4E-97D271E1AC24}"/>
              </a:ext>
            </a:extLst>
          </p:cNvPr>
          <p:cNvSpPr>
            <a:spLocks noGrp="1"/>
          </p:cNvSpPr>
          <p:nvPr>
            <p:ph type="dt" sz="half" idx="10"/>
          </p:nvPr>
        </p:nvSpPr>
        <p:spPr/>
        <p:txBody>
          <a:bodyPr/>
          <a:lstStyle/>
          <a:p>
            <a:fld id="{9AD2E48F-421F-4352-9482-B558F1C112B1}" type="datetimeFigureOut">
              <a:rPr lang="he-IL" smtClean="0"/>
              <a:t>ז'/ניסן/תש"פ</a:t>
            </a:fld>
            <a:endParaRPr lang="he-IL"/>
          </a:p>
        </p:txBody>
      </p:sp>
      <p:sp>
        <p:nvSpPr>
          <p:cNvPr id="6" name="מציין מיקום של כותרת תחתונה 5">
            <a:extLst>
              <a:ext uri="{FF2B5EF4-FFF2-40B4-BE49-F238E27FC236}">
                <a16:creationId xmlns:a16="http://schemas.microsoft.com/office/drawing/2014/main" id="{B002CB84-8F00-4435-A9D5-280A60B23B4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1CD0655-266F-475A-B19D-082C51F51549}"/>
              </a:ext>
            </a:extLst>
          </p:cNvPr>
          <p:cNvSpPr>
            <a:spLocks noGrp="1"/>
          </p:cNvSpPr>
          <p:nvPr>
            <p:ph type="sldNum" sz="quarter" idx="12"/>
          </p:nvPr>
        </p:nvSpPr>
        <p:spPr/>
        <p:txBody>
          <a:bodyPr/>
          <a:lstStyle/>
          <a:p>
            <a:fld id="{6F842364-A83A-4EFE-911A-6397B7BF5923}" type="slidenum">
              <a:rPr lang="he-IL" smtClean="0"/>
              <a:t>‹#›</a:t>
            </a:fld>
            <a:endParaRPr lang="he-IL"/>
          </a:p>
        </p:txBody>
      </p:sp>
    </p:spTree>
    <p:extLst>
      <p:ext uri="{BB962C8B-B14F-4D97-AF65-F5344CB8AC3E}">
        <p14:creationId xmlns:p14="http://schemas.microsoft.com/office/powerpoint/2010/main" val="293562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5B0E387-BB12-42E9-90CD-2BD05ED0D6C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4306393-EC2D-4AE1-825F-B0AA26F718F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5370D14-1071-4A92-B1DF-232E6A51A88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D2E48F-421F-4352-9482-B558F1C112B1}" type="datetimeFigureOut">
              <a:rPr lang="he-IL" smtClean="0"/>
              <a:t>ז'/ניסן/תש"פ</a:t>
            </a:fld>
            <a:endParaRPr lang="he-IL"/>
          </a:p>
        </p:txBody>
      </p:sp>
      <p:sp>
        <p:nvSpPr>
          <p:cNvPr id="5" name="מציין מיקום של כותרת תחתונה 4">
            <a:extLst>
              <a:ext uri="{FF2B5EF4-FFF2-40B4-BE49-F238E27FC236}">
                <a16:creationId xmlns:a16="http://schemas.microsoft.com/office/drawing/2014/main" id="{B72A72EF-B932-4EF1-84C4-B66229BFA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8118AB7-224F-43CA-9276-6FEDD28DA6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842364-A83A-4EFE-911A-6397B7BF5923}" type="slidenum">
              <a:rPr lang="he-IL" smtClean="0"/>
              <a:t>‹#›</a:t>
            </a:fld>
            <a:endParaRPr lang="he-IL"/>
          </a:p>
        </p:txBody>
      </p:sp>
    </p:spTree>
    <p:extLst>
      <p:ext uri="{BB962C8B-B14F-4D97-AF65-F5344CB8AC3E}">
        <p14:creationId xmlns:p14="http://schemas.microsoft.com/office/powerpoint/2010/main" val="189541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net.co.il/articles/0,7340,L-5283513,00.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2D5667-2A07-4EB2-BE4E-76EEA12B03C9}"/>
              </a:ext>
            </a:extLst>
          </p:cNvPr>
          <p:cNvSpPr>
            <a:spLocks noGrp="1"/>
          </p:cNvSpPr>
          <p:nvPr>
            <p:ph type="ctrTitle"/>
          </p:nvPr>
        </p:nvSpPr>
        <p:spPr>
          <a:xfrm>
            <a:off x="1067615" y="953055"/>
            <a:ext cx="7778972" cy="1526443"/>
          </a:xfrm>
        </p:spPr>
        <p:txBody>
          <a:bodyPr vert="horz" lIns="91440" tIns="45720" rIns="91440" bIns="45720" rtlCol="0" anchor="ctr">
            <a:normAutofit fontScale="90000"/>
          </a:bodyPr>
          <a:lstStyle/>
          <a:p>
            <a:r>
              <a:rPr lang="en-US" sz="4400" b="1" dirty="0">
                <a:cs typeface="+mn-cs"/>
              </a:rPr>
              <a:t>אוסף </a:t>
            </a:r>
            <a:r>
              <a:rPr lang="he-IL" sz="4400" b="1" dirty="0">
                <a:cs typeface="+mn-cs"/>
              </a:rPr>
              <a:t>ספרים לילדים</a:t>
            </a:r>
            <a:br>
              <a:rPr lang="en-US" sz="4400" b="1" dirty="0">
                <a:cs typeface="+mn-cs"/>
              </a:rPr>
            </a:br>
            <a:r>
              <a:rPr lang="en-US" sz="4400" b="1" dirty="0">
                <a:cs typeface="+mn-cs"/>
              </a:rPr>
              <a:t>בנושא </a:t>
            </a:r>
            <a:r>
              <a:rPr lang="he-IL" sz="4400" b="1" dirty="0">
                <a:cs typeface="+mn-cs"/>
              </a:rPr>
              <a:t>"</a:t>
            </a:r>
            <a:r>
              <a:rPr lang="en-US" sz="4400" b="1" dirty="0">
                <a:cs typeface="+mn-cs"/>
              </a:rPr>
              <a:t>כסף</a:t>
            </a:r>
            <a:r>
              <a:rPr lang="he-IL" sz="4400" b="1" dirty="0">
                <a:cs typeface="+mn-cs"/>
              </a:rPr>
              <a:t>"</a:t>
            </a:r>
            <a:br>
              <a:rPr lang="en-US" sz="4400" b="1" dirty="0"/>
            </a:br>
            <a:endParaRPr lang="en-US" sz="2200" b="1" i="1" dirty="0">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17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DD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מלבן: פינות מעוגלות 10">
            <a:extLst>
              <a:ext uri="{FF2B5EF4-FFF2-40B4-BE49-F238E27FC236}">
                <a16:creationId xmlns:a16="http://schemas.microsoft.com/office/drawing/2014/main" id="{3D42A1BB-F6EE-4AA0-AD02-002C0DF06AD8}"/>
              </a:ext>
            </a:extLst>
          </p:cNvPr>
          <p:cNvSpPr/>
          <p:nvPr/>
        </p:nvSpPr>
        <p:spPr>
          <a:xfrm>
            <a:off x="10265873" y="166094"/>
            <a:ext cx="1717023" cy="92058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algn="ctr"/>
            <a:r>
              <a:rPr lang="he-IL" b="1" dirty="0"/>
              <a:t>מתאים </a:t>
            </a:r>
          </a:p>
          <a:p>
            <a:pPr algn="ctr"/>
            <a:r>
              <a:rPr lang="he-IL" b="1" dirty="0"/>
              <a:t>לילדי גן</a:t>
            </a:r>
          </a:p>
          <a:p>
            <a:pPr algn="ctr"/>
            <a:r>
              <a:rPr lang="he-IL" b="1" dirty="0"/>
              <a:t> לתלמידי יסודי</a:t>
            </a:r>
          </a:p>
        </p:txBody>
      </p:sp>
      <p:sp>
        <p:nvSpPr>
          <p:cNvPr id="13" name="סרט: נוטה כלפי מעלה 12">
            <a:extLst>
              <a:ext uri="{FF2B5EF4-FFF2-40B4-BE49-F238E27FC236}">
                <a16:creationId xmlns:a16="http://schemas.microsoft.com/office/drawing/2014/main" id="{128F9E96-AF82-4D3C-B860-CAFE54BFB9C8}"/>
              </a:ext>
            </a:extLst>
          </p:cNvPr>
          <p:cNvSpPr/>
          <p:nvPr/>
        </p:nvSpPr>
        <p:spPr>
          <a:xfrm rot="20116152">
            <a:off x="4193" y="519582"/>
            <a:ext cx="3094665" cy="698496"/>
          </a:xfrm>
          <a:prstGeom prst="ribbon2">
            <a:avLst>
              <a:gd name="adj1" fmla="val 16667"/>
              <a:gd name="adj2" fmla="val 66273"/>
            </a:avLst>
          </a:prstGeom>
          <a:effectLst>
            <a:innerShdw blurRad="63500" dist="50800" dir="135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rtlCol="1" anchor="ctr"/>
          <a:lstStyle/>
          <a:p>
            <a:pPr algn="ctr"/>
            <a:r>
              <a:rPr lang="he-IL" b="1" dirty="0"/>
              <a:t>מתאים גם עבור אוכלוסיות מורכבות</a:t>
            </a:r>
          </a:p>
        </p:txBody>
      </p:sp>
      <p:sp>
        <p:nvSpPr>
          <p:cNvPr id="14" name="תיבת טקסט 13">
            <a:extLst>
              <a:ext uri="{FF2B5EF4-FFF2-40B4-BE49-F238E27FC236}">
                <a16:creationId xmlns:a16="http://schemas.microsoft.com/office/drawing/2014/main" id="{45EB982C-F9A7-42F8-AB2B-E1A3B8F4B05E}"/>
              </a:ext>
            </a:extLst>
          </p:cNvPr>
          <p:cNvSpPr txBox="1"/>
          <p:nvPr/>
        </p:nvSpPr>
        <p:spPr>
          <a:xfrm>
            <a:off x="3913386" y="2476296"/>
            <a:ext cx="2087431" cy="400110"/>
          </a:xfrm>
          <a:prstGeom prst="rect">
            <a:avLst/>
          </a:prstGeom>
          <a:noFill/>
        </p:spPr>
        <p:txBody>
          <a:bodyPr wrap="none" rtlCol="1">
            <a:spAutoFit/>
          </a:bodyPr>
          <a:lstStyle/>
          <a:p>
            <a:pPr algn="ctr"/>
            <a:r>
              <a:rPr lang="he-IL" sz="2000" b="1" dirty="0"/>
              <a:t>מתוך מאמר מאתר</a:t>
            </a:r>
          </a:p>
        </p:txBody>
      </p:sp>
      <p:sp>
        <p:nvSpPr>
          <p:cNvPr id="48" name="כותרת משנה 2">
            <a:extLst>
              <a:ext uri="{FF2B5EF4-FFF2-40B4-BE49-F238E27FC236}">
                <a16:creationId xmlns:a16="http://schemas.microsoft.com/office/drawing/2014/main" id="{788E830D-B00C-4D74-BC7C-0EA197B1F8D6}"/>
              </a:ext>
            </a:extLst>
          </p:cNvPr>
          <p:cNvSpPr txBox="1">
            <a:spLocks/>
          </p:cNvSpPr>
          <p:nvPr/>
        </p:nvSpPr>
        <p:spPr>
          <a:xfrm>
            <a:off x="10088880" y="4560457"/>
            <a:ext cx="2103120" cy="2297541"/>
          </a:xfrm>
          <a:prstGeom prst="rect">
            <a:avLst/>
          </a:prstGeom>
        </p:spPr>
        <p:txBody>
          <a:bodyPr vert="horz" lIns="91440" tIns="45720" rIns="91440" bIns="45720" rtlCol="0" anchor="ctr">
            <a:normAutofit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איסוף וארגון חומרים: </a:t>
            </a:r>
            <a:r>
              <a:rPr lang="he-IL" sz="2000" dirty="0"/>
              <a:t> </a:t>
            </a:r>
            <a:endParaRPr lang="en-US" sz="2000" dirty="0"/>
          </a:p>
          <a:p>
            <a:r>
              <a:rPr lang="en-US" sz="2000" dirty="0"/>
              <a:t>ורה אורודובסקי</a:t>
            </a:r>
          </a:p>
          <a:p>
            <a:r>
              <a:rPr lang="en-US" sz="2000" dirty="0"/>
              <a:t>מדריכה מחוזית במתמטיקה חינוך מיוחד</a:t>
            </a:r>
          </a:p>
          <a:p>
            <a:r>
              <a:rPr lang="en-US" sz="2000" dirty="0"/>
              <a:t>מחוז ירושלים</a:t>
            </a:r>
          </a:p>
        </p:txBody>
      </p:sp>
      <p:sp>
        <p:nvSpPr>
          <p:cNvPr id="18" name="תיבת טקסט 17">
            <a:extLst>
              <a:ext uri="{FF2B5EF4-FFF2-40B4-BE49-F238E27FC236}">
                <a16:creationId xmlns:a16="http://schemas.microsoft.com/office/drawing/2014/main" id="{06D8438F-1435-4583-9297-421FA079CDAD}"/>
              </a:ext>
            </a:extLst>
          </p:cNvPr>
          <p:cNvSpPr txBox="1"/>
          <p:nvPr/>
        </p:nvSpPr>
        <p:spPr>
          <a:xfrm>
            <a:off x="2148028" y="6361970"/>
            <a:ext cx="5618141" cy="369332"/>
          </a:xfrm>
          <a:prstGeom prst="rect">
            <a:avLst/>
          </a:prstGeom>
          <a:noFill/>
        </p:spPr>
        <p:txBody>
          <a:bodyPr wrap="none" rtlCol="1">
            <a:spAutoFit/>
          </a:bodyPr>
          <a:lstStyle/>
          <a:p>
            <a:r>
              <a:rPr lang="en-US" dirty="0">
                <a:hlinkClick r:id="rId2"/>
              </a:rPr>
              <a:t>https://www.ynet.co.il/articles/0,7340,L-5283513,00.html</a:t>
            </a:r>
            <a:endParaRPr lang="he-IL" dirty="0"/>
          </a:p>
        </p:txBody>
      </p:sp>
      <p:pic>
        <p:nvPicPr>
          <p:cNvPr id="49" name="תמונה 48" descr="‫7 ספרים שילמדו את ילדיכם על כסף - Google Chrome‬">
            <a:extLst>
              <a:ext uri="{FF2B5EF4-FFF2-40B4-BE49-F238E27FC236}">
                <a16:creationId xmlns:a16="http://schemas.microsoft.com/office/drawing/2014/main" id="{1D8618B6-03BC-47F2-8090-41769B4DA7E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44410" y="3218465"/>
            <a:ext cx="4425375" cy="2140172"/>
          </a:xfrm>
          <a:prstGeom prst="rect">
            <a:avLst/>
          </a:prstGeom>
        </p:spPr>
      </p:pic>
      <p:pic>
        <p:nvPicPr>
          <p:cNvPr id="50" name="תמונה 49">
            <a:extLst>
              <a:ext uri="{FF2B5EF4-FFF2-40B4-BE49-F238E27FC236}">
                <a16:creationId xmlns:a16="http://schemas.microsoft.com/office/drawing/2014/main" id="{8932FD43-B9DC-4BB2-A7C1-FF2788891C40}"/>
              </a:ext>
            </a:extLst>
          </p:cNvPr>
          <p:cNvPicPr>
            <a:picLocks noChangeAspect="1"/>
          </p:cNvPicPr>
          <p:nvPr/>
        </p:nvPicPr>
        <p:blipFill>
          <a:blip r:embed="rId4"/>
          <a:stretch>
            <a:fillRect/>
          </a:stretch>
        </p:blipFill>
        <p:spPr>
          <a:xfrm>
            <a:off x="9190012" y="2734289"/>
            <a:ext cx="1590948" cy="1374308"/>
          </a:xfrm>
          <a:prstGeom prst="rect">
            <a:avLst/>
          </a:prstGeom>
        </p:spPr>
      </p:pic>
    </p:spTree>
    <p:extLst>
      <p:ext uri="{BB962C8B-B14F-4D97-AF65-F5344CB8AC3E}">
        <p14:creationId xmlns:p14="http://schemas.microsoft.com/office/powerpoint/2010/main" val="259365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a:extLst>
              <a:ext uri="{FF2B5EF4-FFF2-40B4-BE49-F238E27FC236}">
                <a16:creationId xmlns:a16="http://schemas.microsoft.com/office/drawing/2014/main" id="{4652E6E4-DC6B-4BFD-B252-5D474299D522}"/>
              </a:ext>
            </a:extLst>
          </p:cNvPr>
          <p:cNvSpPr/>
          <p:nvPr/>
        </p:nvSpPr>
        <p:spPr>
          <a:xfrm>
            <a:off x="589560" y="856180"/>
            <a:ext cx="4560584" cy="112806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3700" b="1" dirty="0">
                <a:ln/>
                <a:solidFill>
                  <a:schemeClr val="accent4"/>
                </a:solidFill>
                <a:latin typeface="+mj-lt"/>
                <a:ea typeface="+mj-ea"/>
                <a:cs typeface="+mj-cs"/>
              </a:rPr>
              <a:t>7 ספרים שילמדו את ילדכם כסף</a:t>
            </a:r>
          </a:p>
        </p:txBody>
      </p:sp>
      <p:grpSp>
        <p:nvGrpSpPr>
          <p:cNvPr id="36" name="Group 3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7" name="Rectangle 3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מלבן 28">
            <a:extLst>
              <a:ext uri="{FF2B5EF4-FFF2-40B4-BE49-F238E27FC236}">
                <a16:creationId xmlns:a16="http://schemas.microsoft.com/office/drawing/2014/main" id="{B7E56246-ECA5-49BB-A300-4DB4E7E4BB0D}"/>
              </a:ext>
            </a:extLst>
          </p:cNvPr>
          <p:cNvSpPr/>
          <p:nvPr/>
        </p:nvSpPr>
        <p:spPr>
          <a:xfrm>
            <a:off x="590719" y="2330505"/>
            <a:ext cx="4559425" cy="3979585"/>
          </a:xfrm>
          <a:prstGeom prst="rect">
            <a:avLst/>
          </a:prstGeom>
        </p:spPr>
        <p:txBody>
          <a:bodyPr vert="horz" lIns="91440" tIns="45720" rIns="91440" bIns="45720" rtlCol="0" anchor="ctr">
            <a:normAutofit lnSpcReduction="10000"/>
          </a:bodyPr>
          <a:lstStyle/>
          <a:p>
            <a:pPr>
              <a:lnSpc>
                <a:spcPct val="120000"/>
              </a:lnSpc>
              <a:spcAft>
                <a:spcPts val="600"/>
              </a:spcAft>
            </a:pPr>
            <a:r>
              <a:rPr lang="he-IL" b="1" dirty="0"/>
              <a:t>נילי תקני לי</a:t>
            </a:r>
          </a:p>
          <a:p>
            <a:pPr fontAlgn="base"/>
            <a:r>
              <a:rPr lang="he-IL" b="1" dirty="0"/>
              <a:t>גילאים</a:t>
            </a:r>
            <a:r>
              <a:rPr lang="he-IL" dirty="0"/>
              <a:t>: 7-3</a:t>
            </a:r>
          </a:p>
          <a:p>
            <a:pPr fontAlgn="base"/>
            <a:r>
              <a:rPr lang="he-IL" b="1" dirty="0"/>
              <a:t>כתיבה</a:t>
            </a:r>
            <a:r>
              <a:rPr lang="he-IL" dirty="0"/>
              <a:t>: רותי קינן</a:t>
            </a:r>
          </a:p>
          <a:p>
            <a:pPr fontAlgn="base"/>
            <a:r>
              <a:rPr lang="he-IL" b="1" dirty="0"/>
              <a:t>איורים</a:t>
            </a:r>
            <a:r>
              <a:rPr lang="he-IL" dirty="0"/>
              <a:t>: אורה איל</a:t>
            </a:r>
          </a:p>
          <a:p>
            <a:pPr fontAlgn="base"/>
            <a:r>
              <a:rPr lang="he-IL" b="1" dirty="0"/>
              <a:t>הוצאה</a:t>
            </a:r>
            <a:r>
              <a:rPr lang="he-IL" dirty="0"/>
              <a:t>: ר. סירקיס</a:t>
            </a:r>
          </a:p>
          <a:p>
            <a:pPr fontAlgn="base"/>
            <a:endParaRPr lang="he-IL" dirty="0"/>
          </a:p>
          <a:p>
            <a:pPr fontAlgn="base"/>
            <a:r>
              <a:rPr lang="he-IL" b="1" dirty="0"/>
              <a:t>בקצרה</a:t>
            </a:r>
            <a:r>
              <a:rPr lang="he-IL" dirty="0"/>
              <a:t>: הרעיון שכסף לא גדל על העצים מומחש בצורה ברורה.</a:t>
            </a:r>
          </a:p>
          <a:p>
            <a:pPr fontAlgn="base"/>
            <a:r>
              <a:rPr lang="he-IL" dirty="0"/>
              <a:t> </a:t>
            </a:r>
          </a:p>
          <a:p>
            <a:pPr fontAlgn="base"/>
            <a:r>
              <a:rPr lang="he-IL" dirty="0"/>
              <a:t>נילי תקני-לי רוצה כל הזמן לקנות ולקנות. עד שאמה לוקחת אותה לבנק וממחישה לה שאפשר לקבל רק כסף שיש. הבנק מתואר כארנק ענק של אנשים רבים, אבל המסר ברור - כל אחד יכול להוציא כסף עד הסכום שהכניס, ולא יותר מזה.</a:t>
            </a:r>
            <a:endParaRPr lang="en-US" dirty="0"/>
          </a:p>
        </p:txBody>
      </p:sp>
      <p:sp>
        <p:nvSpPr>
          <p:cNvPr id="42" name="Rectangle 4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תמונה 27">
            <a:extLst>
              <a:ext uri="{FF2B5EF4-FFF2-40B4-BE49-F238E27FC236}">
                <a16:creationId xmlns:a16="http://schemas.microsoft.com/office/drawing/2014/main" id="{ED6844A2-8FE2-4538-B124-CF2CA060F484}"/>
              </a:ext>
            </a:extLst>
          </p:cNvPr>
          <p:cNvPicPr>
            <a:picLocks noChangeAspect="1"/>
          </p:cNvPicPr>
          <p:nvPr/>
        </p:nvPicPr>
        <p:blipFill rotWithShape="1">
          <a:blip r:embed="rId2"/>
          <a:srcRect t="1808" r="-3" b="4643"/>
          <a:stretch/>
        </p:blipFill>
        <p:spPr>
          <a:xfrm>
            <a:off x="5977788" y="799352"/>
            <a:ext cx="5425410" cy="5259296"/>
          </a:xfrm>
          <a:prstGeom prst="rect">
            <a:avLst/>
          </a:prstGeom>
        </p:spPr>
      </p:pic>
    </p:spTree>
    <p:extLst>
      <p:ext uri="{BB962C8B-B14F-4D97-AF65-F5344CB8AC3E}">
        <p14:creationId xmlns:p14="http://schemas.microsoft.com/office/powerpoint/2010/main" val="168425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מלבן 28">
            <a:extLst>
              <a:ext uri="{FF2B5EF4-FFF2-40B4-BE49-F238E27FC236}">
                <a16:creationId xmlns:a16="http://schemas.microsoft.com/office/drawing/2014/main" id="{B7E56246-ECA5-49BB-A300-4DB4E7E4BB0D}"/>
              </a:ext>
            </a:extLst>
          </p:cNvPr>
          <p:cNvSpPr/>
          <p:nvPr/>
        </p:nvSpPr>
        <p:spPr>
          <a:xfrm>
            <a:off x="590719" y="2330505"/>
            <a:ext cx="4559425" cy="3979585"/>
          </a:xfrm>
          <a:prstGeom prst="rect">
            <a:avLst/>
          </a:prstGeom>
        </p:spPr>
        <p:txBody>
          <a:bodyPr vert="horz" lIns="91440" tIns="45720" rIns="91440" bIns="45720" rtlCol="0" anchor="ctr">
            <a:normAutofit lnSpcReduction="10000"/>
          </a:bodyPr>
          <a:lstStyle/>
          <a:p>
            <a:pPr rtl="0">
              <a:lnSpc>
                <a:spcPct val="90000"/>
              </a:lnSpc>
              <a:spcAft>
                <a:spcPts val="600"/>
              </a:spcAft>
              <a:defRPr/>
            </a:pPr>
            <a:r>
              <a:rPr lang="he-IL" b="1" dirty="0"/>
              <a:t>דנבר</a:t>
            </a:r>
          </a:p>
          <a:p>
            <a:pPr rtl="0">
              <a:lnSpc>
                <a:spcPct val="90000"/>
              </a:lnSpc>
              <a:spcAft>
                <a:spcPts val="600"/>
              </a:spcAft>
              <a:defRPr/>
            </a:pPr>
            <a:endParaRPr lang="he-IL" b="1" dirty="0"/>
          </a:p>
          <a:p>
            <a:pPr fontAlgn="base"/>
            <a:r>
              <a:rPr lang="he-IL" b="1" dirty="0"/>
              <a:t>גילאים</a:t>
            </a:r>
            <a:r>
              <a:rPr lang="he-IL" dirty="0"/>
              <a:t>: 7-3</a:t>
            </a:r>
          </a:p>
          <a:p>
            <a:pPr fontAlgn="base"/>
            <a:r>
              <a:rPr lang="he-IL" b="1" dirty="0"/>
              <a:t>כתיבה ואיורים</a:t>
            </a:r>
            <a:r>
              <a:rPr lang="he-IL" dirty="0"/>
              <a:t>: דיויד מקי</a:t>
            </a:r>
          </a:p>
          <a:p>
            <a:pPr fontAlgn="base"/>
            <a:r>
              <a:rPr lang="he-IL" b="1" dirty="0"/>
              <a:t>הוצאה</a:t>
            </a:r>
            <a:r>
              <a:rPr lang="he-IL" dirty="0"/>
              <a:t>: כינרת</a:t>
            </a:r>
          </a:p>
          <a:p>
            <a:pPr marR="0" lvl="0" rtl="0" fontAlgn="auto">
              <a:lnSpc>
                <a:spcPct val="90000"/>
              </a:lnSpc>
              <a:spcBef>
                <a:spcPts val="0"/>
              </a:spcBef>
              <a:spcAft>
                <a:spcPts val="600"/>
              </a:spcAft>
              <a:buClrTx/>
              <a:buSzTx/>
              <a:tabLst/>
              <a:defRPr/>
            </a:pPr>
            <a:endParaRPr kumimoji="0" lang="en-US" sz="1900" b="0" i="0" u="none" strike="noStrike" cap="none" spc="0" normalizeH="0" baseline="0" noProof="0" dirty="0">
              <a:ln>
                <a:noFill/>
              </a:ln>
              <a:effectLst/>
              <a:uLnTx/>
              <a:uFillTx/>
            </a:endParaRPr>
          </a:p>
          <a:p>
            <a:pPr fontAlgn="base"/>
            <a:r>
              <a:rPr lang="he-IL" b="1" dirty="0"/>
              <a:t>בקצרה</a:t>
            </a:r>
            <a:r>
              <a:rPr lang="he-IL" dirty="0"/>
              <a:t>: ספר המעביר את המסר של הקשר בין עושר לאושר, איזהו עשיר? השמח בחלקו.</a:t>
            </a:r>
          </a:p>
          <a:p>
            <a:pPr fontAlgn="base"/>
            <a:r>
              <a:rPr lang="he-IL" dirty="0"/>
              <a:t> </a:t>
            </a:r>
          </a:p>
          <a:p>
            <a:pPr fontAlgn="base"/>
            <a:r>
              <a:rPr lang="he-IL" dirty="0"/>
              <a:t>דנבר הוא איש עשיר וטוב לב. הוא חי בעיירה קטנה וענייה, ועוזר לאנשים, עד שיום אחד מגיע זר ושואל את כולם מדוע לדנבר יש הרבה כסף ולהם אין כסף. הוא גורם לכולם להתרחק מדנבר ואז חלה מהפיכה שגורמת לכולם להבין מהי החשיבות האמיתית של הכסף.</a:t>
            </a:r>
            <a:endParaRPr kumimoji="0" lang="en-US" sz="1900" b="0" i="0" u="none" strike="noStrike" cap="none" spc="0" normalizeH="0" baseline="0" noProof="0" dirty="0">
              <a:ln>
                <a:noFill/>
              </a:ln>
              <a:effectLst/>
              <a:uLnTx/>
              <a:uFillTx/>
            </a:endParaRPr>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מלבן 19">
            <a:extLst>
              <a:ext uri="{FF2B5EF4-FFF2-40B4-BE49-F238E27FC236}">
                <a16:creationId xmlns:a16="http://schemas.microsoft.com/office/drawing/2014/main" id="{8B5E1A70-8D61-4E22-982B-419D5F9EDFE2}"/>
              </a:ext>
            </a:extLst>
          </p:cNvPr>
          <p:cNvSpPr/>
          <p:nvPr/>
        </p:nvSpPr>
        <p:spPr>
          <a:xfrm>
            <a:off x="589560" y="856180"/>
            <a:ext cx="4560584" cy="112806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3700" b="1">
                <a:ln/>
                <a:solidFill>
                  <a:schemeClr val="accent4"/>
                </a:solidFill>
                <a:latin typeface="+mj-lt"/>
                <a:ea typeface="+mj-ea"/>
                <a:cs typeface="+mj-cs"/>
              </a:rPr>
              <a:t>7 ספרים שילמדו את ילדכם כסף</a:t>
            </a:r>
            <a:endParaRPr lang="en-US" sz="3700" b="1" dirty="0">
              <a:ln/>
              <a:solidFill>
                <a:schemeClr val="accent4"/>
              </a:solidFill>
              <a:latin typeface="+mj-lt"/>
              <a:ea typeface="+mj-ea"/>
              <a:cs typeface="+mj-cs"/>
            </a:endParaRPr>
          </a:p>
        </p:txBody>
      </p:sp>
      <p:pic>
        <p:nvPicPr>
          <p:cNvPr id="31" name="תמונה 30">
            <a:extLst>
              <a:ext uri="{FF2B5EF4-FFF2-40B4-BE49-F238E27FC236}">
                <a16:creationId xmlns:a16="http://schemas.microsoft.com/office/drawing/2014/main" id="{6CC83C51-ABCE-48C3-ACEC-F2B936C9C205}"/>
              </a:ext>
            </a:extLst>
          </p:cNvPr>
          <p:cNvPicPr>
            <a:picLocks noChangeAspect="1"/>
          </p:cNvPicPr>
          <p:nvPr/>
        </p:nvPicPr>
        <p:blipFill rotWithShape="1">
          <a:blip r:embed="rId2"/>
          <a:srcRect t="5305" r="2" b="13"/>
          <a:stretch/>
        </p:blipFill>
        <p:spPr>
          <a:xfrm>
            <a:off x="5947538" y="762453"/>
            <a:ext cx="5485909" cy="5475781"/>
          </a:xfrm>
          <a:prstGeom prst="rect">
            <a:avLst/>
          </a:prstGeom>
          <a:effectLst/>
        </p:spPr>
      </p:pic>
    </p:spTree>
    <p:extLst>
      <p:ext uri="{BB962C8B-B14F-4D97-AF65-F5344CB8AC3E}">
        <p14:creationId xmlns:p14="http://schemas.microsoft.com/office/powerpoint/2010/main" val="90957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מלבן 28">
            <a:extLst>
              <a:ext uri="{FF2B5EF4-FFF2-40B4-BE49-F238E27FC236}">
                <a16:creationId xmlns:a16="http://schemas.microsoft.com/office/drawing/2014/main" id="{B7E56246-ECA5-49BB-A300-4DB4E7E4BB0D}"/>
              </a:ext>
            </a:extLst>
          </p:cNvPr>
          <p:cNvSpPr/>
          <p:nvPr/>
        </p:nvSpPr>
        <p:spPr>
          <a:xfrm>
            <a:off x="590719" y="2330505"/>
            <a:ext cx="4559425" cy="3979585"/>
          </a:xfrm>
          <a:prstGeom prst="rect">
            <a:avLst/>
          </a:prstGeom>
        </p:spPr>
        <p:txBody>
          <a:bodyPr vert="horz" lIns="91440" tIns="45720" rIns="91440" bIns="45720" rtlCol="0" anchor="ctr">
            <a:normAutofit/>
          </a:bodyPr>
          <a:lstStyle/>
          <a:p>
            <a:pPr fontAlgn="base"/>
            <a:r>
              <a:rPr lang="he-IL" b="1" dirty="0"/>
              <a:t>רוני ארנבונת רוצה הכל</a:t>
            </a:r>
          </a:p>
          <a:p>
            <a:pPr fontAlgn="base"/>
            <a:endParaRPr lang="he-IL" b="1" dirty="0"/>
          </a:p>
          <a:p>
            <a:pPr fontAlgn="base"/>
            <a:r>
              <a:rPr lang="he-IL" b="1" dirty="0"/>
              <a:t>גילאים</a:t>
            </a:r>
            <a:r>
              <a:rPr lang="he-IL" dirty="0"/>
              <a:t>: 6-3</a:t>
            </a:r>
          </a:p>
          <a:p>
            <a:pPr fontAlgn="base"/>
            <a:r>
              <a:rPr lang="he-IL" b="1" dirty="0"/>
              <a:t>כתיבה</a:t>
            </a:r>
            <a:r>
              <a:rPr lang="he-IL" dirty="0"/>
              <a:t>: מיקל ב' קפלן</a:t>
            </a:r>
          </a:p>
          <a:p>
            <a:pPr fontAlgn="base"/>
            <a:r>
              <a:rPr lang="he-IL" b="1" dirty="0"/>
              <a:t>איורים</a:t>
            </a:r>
            <a:r>
              <a:rPr lang="he-IL" dirty="0"/>
              <a:t>: סטפן ג'וריש</a:t>
            </a:r>
          </a:p>
          <a:p>
            <a:pPr fontAlgn="base"/>
            <a:r>
              <a:rPr lang="he-IL" b="1" dirty="0"/>
              <a:t>הוצאה</a:t>
            </a:r>
            <a:r>
              <a:rPr lang="he-IL" dirty="0"/>
              <a:t>: כנרת</a:t>
            </a:r>
          </a:p>
          <a:p>
            <a:pPr marL="0" marR="0" lvl="0" indent="0" algn="r"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fontAlgn="base">
              <a:defRPr/>
            </a:pPr>
            <a:r>
              <a:rPr lang="he-IL" b="1" dirty="0"/>
              <a:t>בקצרה</a:t>
            </a:r>
            <a:r>
              <a:rPr lang="he-IL" dirty="0"/>
              <a:t>: רוני היא ארנבונת חמודה, לפעמים מתישה ולא ממש מבינה למה היא לא יכולה לקבל את כל מה שהיא רוצה. אמה מנסה להגדיר לכל אחד מבני המשפחה לקנות "רק דבר אחד", אבל זה לא עובד על רוני. ספר המציג פתרון שונה לבעיה של הרצון לקנות ה-כ-ל.</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מלבן 19">
            <a:extLst>
              <a:ext uri="{FF2B5EF4-FFF2-40B4-BE49-F238E27FC236}">
                <a16:creationId xmlns:a16="http://schemas.microsoft.com/office/drawing/2014/main" id="{8B5E1A70-8D61-4E22-982B-419D5F9EDFE2}"/>
              </a:ext>
            </a:extLst>
          </p:cNvPr>
          <p:cNvSpPr/>
          <p:nvPr/>
        </p:nvSpPr>
        <p:spPr>
          <a:xfrm>
            <a:off x="589560" y="856180"/>
            <a:ext cx="4560584" cy="112806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a:ln/>
                <a:solidFill>
                  <a:srgbClr val="FFC000"/>
                </a:solidFill>
                <a:effectLst/>
                <a:uLnTx/>
                <a:uFillTx/>
                <a:latin typeface="Calibri Light" panose="020F0302020204030204"/>
                <a:ea typeface="+mn-ea"/>
                <a:cs typeface="+mn-cs"/>
              </a:rPr>
              <a:t>7 ספרים שילמדו את ילדכם כסף</a:t>
            </a:r>
            <a:endParaRPr kumimoji="0" lang="en-US" sz="3700" b="1" i="0" u="none" strike="noStrike" kern="1200" cap="none" spc="0" normalizeH="0" baseline="0" noProof="0" dirty="0">
              <a:ln/>
              <a:solidFill>
                <a:srgbClr val="FFC000"/>
              </a:solidFill>
              <a:effectLst/>
              <a:uLnTx/>
              <a:uFillTx/>
              <a:latin typeface="Calibri Light" panose="020F0302020204030204"/>
              <a:ea typeface="+mn-ea"/>
              <a:cs typeface="+mn-cs"/>
            </a:endParaRPr>
          </a:p>
        </p:txBody>
      </p:sp>
      <p:pic>
        <p:nvPicPr>
          <p:cNvPr id="3" name="תמונה 2">
            <a:extLst>
              <a:ext uri="{FF2B5EF4-FFF2-40B4-BE49-F238E27FC236}">
                <a16:creationId xmlns:a16="http://schemas.microsoft.com/office/drawing/2014/main" id="{B19713BB-2505-4AFE-940B-787AB0D6A935}"/>
              </a:ext>
            </a:extLst>
          </p:cNvPr>
          <p:cNvPicPr>
            <a:picLocks noChangeAspect="1"/>
          </p:cNvPicPr>
          <p:nvPr/>
        </p:nvPicPr>
        <p:blipFill>
          <a:blip r:embed="rId2"/>
          <a:stretch>
            <a:fillRect/>
          </a:stretch>
        </p:blipFill>
        <p:spPr>
          <a:xfrm>
            <a:off x="5927781" y="711369"/>
            <a:ext cx="5549987" cy="5435262"/>
          </a:xfrm>
          <a:prstGeom prst="rect">
            <a:avLst/>
          </a:prstGeom>
        </p:spPr>
      </p:pic>
    </p:spTree>
    <p:extLst>
      <p:ext uri="{BB962C8B-B14F-4D97-AF65-F5344CB8AC3E}">
        <p14:creationId xmlns:p14="http://schemas.microsoft.com/office/powerpoint/2010/main" val="335133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מלבן 28">
            <a:extLst>
              <a:ext uri="{FF2B5EF4-FFF2-40B4-BE49-F238E27FC236}">
                <a16:creationId xmlns:a16="http://schemas.microsoft.com/office/drawing/2014/main" id="{B7E56246-ECA5-49BB-A300-4DB4E7E4BB0D}"/>
              </a:ext>
            </a:extLst>
          </p:cNvPr>
          <p:cNvSpPr/>
          <p:nvPr/>
        </p:nvSpPr>
        <p:spPr>
          <a:xfrm>
            <a:off x="590719" y="2330505"/>
            <a:ext cx="4559425" cy="3979585"/>
          </a:xfrm>
          <a:prstGeom prst="rect">
            <a:avLst/>
          </a:prstGeom>
        </p:spPr>
        <p:txBody>
          <a:bodyPr vert="horz" lIns="91440" tIns="45720" rIns="91440" bIns="45720" rtlCol="0" anchor="ctr">
            <a:normAutofit/>
          </a:bodyPr>
          <a:lstStyle/>
          <a:p>
            <a:pPr fontAlgn="base"/>
            <a:r>
              <a:rPr lang="he-IL" b="1" dirty="0"/>
              <a:t>כסף זה לא הכל</a:t>
            </a:r>
          </a:p>
          <a:p>
            <a:pPr fontAlgn="base"/>
            <a:endParaRPr lang="he-IL" b="1" dirty="0"/>
          </a:p>
          <a:p>
            <a:pPr fontAlgn="base"/>
            <a:r>
              <a:rPr lang="he-IL" b="1" dirty="0"/>
              <a:t>גילאים</a:t>
            </a:r>
            <a:r>
              <a:rPr lang="he-IL" dirty="0"/>
              <a:t>: 10-4</a:t>
            </a:r>
          </a:p>
          <a:p>
            <a:pPr fontAlgn="base"/>
            <a:r>
              <a:rPr lang="he-IL" b="1" dirty="0"/>
              <a:t>כתיבה</a:t>
            </a:r>
            <a:r>
              <a:rPr lang="he-IL" dirty="0"/>
              <a:t>: דורון שלפר</a:t>
            </a:r>
          </a:p>
          <a:p>
            <a:pPr fontAlgn="base"/>
            <a:r>
              <a:rPr lang="he-IL" b="1" dirty="0"/>
              <a:t>איורים</a:t>
            </a:r>
            <a:r>
              <a:rPr lang="he-IL" dirty="0"/>
              <a:t>: יוחנן לקיצביץ</a:t>
            </a:r>
          </a:p>
          <a:p>
            <a:pPr fontAlgn="base"/>
            <a:r>
              <a:rPr lang="he-IL" b="1" dirty="0"/>
              <a:t>הוצאה</a:t>
            </a:r>
            <a:r>
              <a:rPr lang="he-IL" dirty="0"/>
              <a:t>: צבעונים</a:t>
            </a:r>
          </a:p>
          <a:p>
            <a:pPr marL="0" marR="0" lvl="0" indent="0" algn="r"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fontAlgn="base"/>
            <a:r>
              <a:rPr lang="he-IL" b="1" dirty="0"/>
              <a:t>בקצרה</a:t>
            </a:r>
            <a:r>
              <a:rPr lang="he-IL" dirty="0"/>
              <a:t>: ספר העונה לשאלות חשובות הקשורות לכסף, החל מהצורך בכסף כאמצעי תשלום, ההיסטוריה מתקופות סחר החליפין ועד ניהול תקציב, הכנסות והוצאות, חשבון בנק וחשיבה על העתיד הפיננסי.</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מלבן 19">
            <a:extLst>
              <a:ext uri="{FF2B5EF4-FFF2-40B4-BE49-F238E27FC236}">
                <a16:creationId xmlns:a16="http://schemas.microsoft.com/office/drawing/2014/main" id="{8B5E1A70-8D61-4E22-982B-419D5F9EDFE2}"/>
              </a:ext>
            </a:extLst>
          </p:cNvPr>
          <p:cNvSpPr/>
          <p:nvPr/>
        </p:nvSpPr>
        <p:spPr>
          <a:xfrm>
            <a:off x="589560" y="856180"/>
            <a:ext cx="4560584" cy="112806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solidFill>
                  <a:srgbClr val="FFC000"/>
                </a:solidFill>
                <a:effectLst/>
                <a:uLnTx/>
                <a:uFillTx/>
                <a:latin typeface="Calibri Light" panose="020F0302020204030204"/>
                <a:ea typeface="+mn-ea"/>
                <a:cs typeface="+mn-cs"/>
              </a:rPr>
              <a:t>7 ספרים שילמדו את ילדכם כסף</a:t>
            </a:r>
          </a:p>
        </p:txBody>
      </p:sp>
      <p:pic>
        <p:nvPicPr>
          <p:cNvPr id="3" name="תמונה 2">
            <a:extLst>
              <a:ext uri="{FF2B5EF4-FFF2-40B4-BE49-F238E27FC236}">
                <a16:creationId xmlns:a16="http://schemas.microsoft.com/office/drawing/2014/main" id="{F27FD3DB-6EAB-4DD3-8B22-F10B42B3FD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352" t="3125"/>
          <a:stretch/>
        </p:blipFill>
        <p:spPr>
          <a:xfrm>
            <a:off x="5873189" y="856180"/>
            <a:ext cx="5653726" cy="5244731"/>
          </a:xfrm>
          <a:prstGeom prst="rect">
            <a:avLst/>
          </a:prstGeom>
        </p:spPr>
      </p:pic>
    </p:spTree>
    <p:extLst>
      <p:ext uri="{BB962C8B-B14F-4D97-AF65-F5344CB8AC3E}">
        <p14:creationId xmlns:p14="http://schemas.microsoft.com/office/powerpoint/2010/main" val="171919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מלבן 28">
            <a:extLst>
              <a:ext uri="{FF2B5EF4-FFF2-40B4-BE49-F238E27FC236}">
                <a16:creationId xmlns:a16="http://schemas.microsoft.com/office/drawing/2014/main" id="{B7E56246-ECA5-49BB-A300-4DB4E7E4BB0D}"/>
              </a:ext>
            </a:extLst>
          </p:cNvPr>
          <p:cNvSpPr/>
          <p:nvPr/>
        </p:nvSpPr>
        <p:spPr>
          <a:xfrm>
            <a:off x="590719" y="2330505"/>
            <a:ext cx="4559425" cy="3979585"/>
          </a:xfrm>
          <a:prstGeom prst="rect">
            <a:avLst/>
          </a:prstGeom>
        </p:spPr>
        <p:txBody>
          <a:bodyPr vert="horz" lIns="91440" tIns="45720" rIns="91440" bIns="45720" rtlCol="0" anchor="ctr">
            <a:normAutofit fontScale="92500" lnSpcReduction="20000"/>
          </a:bodyPr>
          <a:lstStyle/>
          <a:p>
            <a:pPr fontAlgn="base"/>
            <a:r>
              <a:rPr lang="he-IL" b="1" dirty="0"/>
              <a:t>האבטיח של אדון אלמליח</a:t>
            </a:r>
          </a:p>
          <a:p>
            <a:pPr fontAlgn="base"/>
            <a:endParaRPr lang="he-IL" b="1" dirty="0"/>
          </a:p>
          <a:p>
            <a:pPr fontAlgn="base"/>
            <a:r>
              <a:rPr lang="he-IL" b="1" dirty="0"/>
              <a:t>גילאים</a:t>
            </a:r>
            <a:r>
              <a:rPr lang="he-IL" dirty="0"/>
              <a:t>: 5+</a:t>
            </a:r>
          </a:p>
          <a:p>
            <a:pPr fontAlgn="base"/>
            <a:r>
              <a:rPr lang="he-IL" b="1" dirty="0"/>
              <a:t>כתיבה</a:t>
            </a:r>
            <a:r>
              <a:rPr lang="he-IL" dirty="0"/>
              <a:t>: רותי שקד</a:t>
            </a:r>
          </a:p>
          <a:p>
            <a:pPr fontAlgn="base"/>
            <a:r>
              <a:rPr lang="he-IL" b="1" dirty="0"/>
              <a:t>איורים</a:t>
            </a:r>
            <a:r>
              <a:rPr lang="he-IL" dirty="0"/>
              <a:t>: טלי עמית</a:t>
            </a:r>
          </a:p>
          <a:p>
            <a:pPr fontAlgn="base"/>
            <a:r>
              <a:rPr lang="he-IL" b="1" dirty="0"/>
              <a:t>הוצאה</a:t>
            </a:r>
            <a:r>
              <a:rPr lang="he-IL" dirty="0"/>
              <a:t>: דני ספרים</a:t>
            </a:r>
          </a:p>
          <a:p>
            <a:pPr marL="0" marR="0" lvl="0" indent="0" algn="r"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fontAlgn="base"/>
            <a:r>
              <a:rPr lang="he-IL" b="1" dirty="0"/>
              <a:t>בקצרה</a:t>
            </a:r>
            <a:r>
              <a:rPr lang="he-IL" dirty="0"/>
              <a:t>: המסר שצריך לקנות כמה שצריך ולא כמה שיותר מועבר באופן ברור ומודגש על ידי שיחה בין תושבי המקרר.</a:t>
            </a:r>
          </a:p>
          <a:p>
            <a:pPr fontAlgn="base"/>
            <a:r>
              <a:rPr lang="he-IL" dirty="0"/>
              <a:t> </a:t>
            </a:r>
          </a:p>
          <a:p>
            <a:pPr fontAlgn="base"/>
            <a:r>
              <a:rPr lang="he-IL" dirty="0"/>
              <a:t>תרבות הצריכה המטורפת שהלכה והחמירה עם שנות השפע זוכה להתייחסות פשוטה דרך המקרר הביתי המוכר לכל ילד. סבא קונה אצל אדון אלמליח את האבטיח הכי גדול בערמה, הוא מניח אותו במקרר ואז מתברר איזה בלאגן הוא עורר, כשהירקות והפירות מתחילים לקטר.</a:t>
            </a:r>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מלבן 19">
            <a:extLst>
              <a:ext uri="{FF2B5EF4-FFF2-40B4-BE49-F238E27FC236}">
                <a16:creationId xmlns:a16="http://schemas.microsoft.com/office/drawing/2014/main" id="{8B5E1A70-8D61-4E22-982B-419D5F9EDFE2}"/>
              </a:ext>
            </a:extLst>
          </p:cNvPr>
          <p:cNvSpPr/>
          <p:nvPr/>
        </p:nvSpPr>
        <p:spPr>
          <a:xfrm>
            <a:off x="589560" y="856180"/>
            <a:ext cx="4560584" cy="112806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solidFill>
                  <a:srgbClr val="FFC000"/>
                </a:solidFill>
                <a:effectLst/>
                <a:uLnTx/>
                <a:uFillTx/>
                <a:latin typeface="Calibri Light" panose="020F0302020204030204"/>
                <a:ea typeface="+mn-ea"/>
                <a:cs typeface="+mn-cs"/>
              </a:rPr>
              <a:t>7 ספרים שילמדו את ילדכם כסף</a:t>
            </a:r>
          </a:p>
        </p:txBody>
      </p:sp>
      <p:pic>
        <p:nvPicPr>
          <p:cNvPr id="3" name="תמונה 2">
            <a:extLst>
              <a:ext uri="{FF2B5EF4-FFF2-40B4-BE49-F238E27FC236}">
                <a16:creationId xmlns:a16="http://schemas.microsoft.com/office/drawing/2014/main" id="{F936E142-89A2-4FEF-BDE2-A082172A8A34}"/>
              </a:ext>
            </a:extLst>
          </p:cNvPr>
          <p:cNvPicPr>
            <a:picLocks noChangeAspect="1"/>
          </p:cNvPicPr>
          <p:nvPr/>
        </p:nvPicPr>
        <p:blipFill>
          <a:blip r:embed="rId2"/>
          <a:stretch>
            <a:fillRect/>
          </a:stretch>
        </p:blipFill>
        <p:spPr>
          <a:xfrm>
            <a:off x="5951924" y="724152"/>
            <a:ext cx="5574991" cy="5409695"/>
          </a:xfrm>
          <a:prstGeom prst="rect">
            <a:avLst/>
          </a:prstGeom>
        </p:spPr>
      </p:pic>
    </p:spTree>
    <p:extLst>
      <p:ext uri="{BB962C8B-B14F-4D97-AF65-F5344CB8AC3E}">
        <p14:creationId xmlns:p14="http://schemas.microsoft.com/office/powerpoint/2010/main" val="291285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מלבן 28">
            <a:extLst>
              <a:ext uri="{FF2B5EF4-FFF2-40B4-BE49-F238E27FC236}">
                <a16:creationId xmlns:a16="http://schemas.microsoft.com/office/drawing/2014/main" id="{B7E56246-ECA5-49BB-A300-4DB4E7E4BB0D}"/>
              </a:ext>
            </a:extLst>
          </p:cNvPr>
          <p:cNvSpPr/>
          <p:nvPr/>
        </p:nvSpPr>
        <p:spPr>
          <a:xfrm>
            <a:off x="590719" y="2330505"/>
            <a:ext cx="4559425" cy="3979585"/>
          </a:xfrm>
          <a:prstGeom prst="rect">
            <a:avLst/>
          </a:prstGeom>
        </p:spPr>
        <p:txBody>
          <a:bodyPr vert="horz" lIns="91440" tIns="45720" rIns="91440" bIns="45720" rtlCol="0" anchor="ctr">
            <a:normAutofit fontScale="92500" lnSpcReduction="10000"/>
          </a:bodyPr>
          <a:lstStyle/>
          <a:p>
            <a:pPr fontAlgn="base"/>
            <a:r>
              <a:rPr lang="he-IL" b="1" dirty="0"/>
              <a:t>המיץ של פיץ</a:t>
            </a:r>
          </a:p>
          <a:p>
            <a:pPr fontAlgn="base"/>
            <a:endParaRPr lang="he-IL" b="1" dirty="0"/>
          </a:p>
          <a:p>
            <a:pPr fontAlgn="base"/>
            <a:r>
              <a:rPr lang="he-IL" b="1" dirty="0"/>
              <a:t>גילאים</a:t>
            </a:r>
            <a:r>
              <a:rPr lang="he-IL" dirty="0"/>
              <a:t>: 6+</a:t>
            </a:r>
          </a:p>
          <a:p>
            <a:pPr fontAlgn="base"/>
            <a:r>
              <a:rPr lang="he-IL" b="1" dirty="0"/>
              <a:t>כתיבה</a:t>
            </a:r>
            <a:r>
              <a:rPr lang="he-IL" dirty="0"/>
              <a:t>: מיקי סלע</a:t>
            </a:r>
          </a:p>
          <a:p>
            <a:pPr fontAlgn="base"/>
            <a:r>
              <a:rPr lang="he-IL" b="1" dirty="0"/>
              <a:t>איורים</a:t>
            </a:r>
            <a:r>
              <a:rPr lang="he-IL" dirty="0"/>
              <a:t>: הילה הוכמן</a:t>
            </a:r>
          </a:p>
          <a:p>
            <a:pPr fontAlgn="base"/>
            <a:r>
              <a:rPr lang="he-IL" b="1" dirty="0"/>
              <a:t>הוצאה</a:t>
            </a:r>
            <a:r>
              <a:rPr lang="he-IL" dirty="0"/>
              <a:t>: אוריון</a:t>
            </a:r>
          </a:p>
          <a:p>
            <a:pPr marL="0" marR="0" lvl="0" indent="0" algn="r"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fontAlgn="base"/>
            <a:r>
              <a:rPr lang="he-IL" b="1" dirty="0"/>
              <a:t>בקצרה</a:t>
            </a:r>
            <a:r>
              <a:rPr lang="he-IL" dirty="0"/>
              <a:t>: ספר חשוב על עולם העסקים, דרכים להשיג הכנסות קבועות והגדלת הרצון ליזמות.</a:t>
            </a:r>
          </a:p>
          <a:p>
            <a:pPr fontAlgn="base"/>
            <a:r>
              <a:rPr lang="he-IL" dirty="0"/>
              <a:t> </a:t>
            </a:r>
          </a:p>
          <a:p>
            <a:pPr fontAlgn="base"/>
            <a:r>
              <a:rPr lang="he-IL" dirty="0"/>
              <a:t>פיץ הארנב החמוד צריך להשיג תוך עשרה ימים 100 גזרים כדי לכבוש את ליבה של הנסיכה קליאו היפה. בדרך להשגת המטרה נחשף פיץ אל עולם העסקים ומתוודע לראשונה בחייו למושגים מעולם היזמות והכספים: מהו חיסכון ואיך חוסכים? איך ועם מי כדאי להתייעץ? איך נוצר רווח מה זו השקעה ומהו נכס?</a:t>
            </a:r>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מלבן 19">
            <a:extLst>
              <a:ext uri="{FF2B5EF4-FFF2-40B4-BE49-F238E27FC236}">
                <a16:creationId xmlns:a16="http://schemas.microsoft.com/office/drawing/2014/main" id="{8B5E1A70-8D61-4E22-982B-419D5F9EDFE2}"/>
              </a:ext>
            </a:extLst>
          </p:cNvPr>
          <p:cNvSpPr/>
          <p:nvPr/>
        </p:nvSpPr>
        <p:spPr>
          <a:xfrm>
            <a:off x="589560" y="856180"/>
            <a:ext cx="4560584" cy="112806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solidFill>
                  <a:srgbClr val="FFC000"/>
                </a:solidFill>
                <a:effectLst/>
                <a:uLnTx/>
                <a:uFillTx/>
                <a:latin typeface="Calibri Light" panose="020F0302020204030204"/>
                <a:ea typeface="+mn-ea"/>
                <a:cs typeface="+mn-cs"/>
              </a:rPr>
              <a:t>7 ספרים שילמדו את ילדכם כסף</a:t>
            </a:r>
          </a:p>
        </p:txBody>
      </p:sp>
      <p:pic>
        <p:nvPicPr>
          <p:cNvPr id="3" name="תמונה 2">
            <a:extLst>
              <a:ext uri="{FF2B5EF4-FFF2-40B4-BE49-F238E27FC236}">
                <a16:creationId xmlns:a16="http://schemas.microsoft.com/office/drawing/2014/main" id="{939834FE-4746-4C62-AA46-A2CDE38A151E}"/>
              </a:ext>
            </a:extLst>
          </p:cNvPr>
          <p:cNvPicPr>
            <a:picLocks noChangeAspect="1"/>
          </p:cNvPicPr>
          <p:nvPr/>
        </p:nvPicPr>
        <p:blipFill>
          <a:blip r:embed="rId2"/>
          <a:stretch>
            <a:fillRect/>
          </a:stretch>
        </p:blipFill>
        <p:spPr>
          <a:xfrm>
            <a:off x="5927552" y="669546"/>
            <a:ext cx="5525881" cy="5518272"/>
          </a:xfrm>
          <a:prstGeom prst="rect">
            <a:avLst/>
          </a:prstGeom>
        </p:spPr>
      </p:pic>
    </p:spTree>
    <p:extLst>
      <p:ext uri="{BB962C8B-B14F-4D97-AF65-F5344CB8AC3E}">
        <p14:creationId xmlns:p14="http://schemas.microsoft.com/office/powerpoint/2010/main" val="175313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2" name="Rectangle 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Rectangle 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מלבן 28">
            <a:extLst>
              <a:ext uri="{FF2B5EF4-FFF2-40B4-BE49-F238E27FC236}">
                <a16:creationId xmlns:a16="http://schemas.microsoft.com/office/drawing/2014/main" id="{B7E56246-ECA5-49BB-A300-4DB4E7E4BB0D}"/>
              </a:ext>
            </a:extLst>
          </p:cNvPr>
          <p:cNvSpPr/>
          <p:nvPr/>
        </p:nvSpPr>
        <p:spPr>
          <a:xfrm>
            <a:off x="590719" y="2330505"/>
            <a:ext cx="4559425" cy="3979585"/>
          </a:xfrm>
          <a:prstGeom prst="rect">
            <a:avLst/>
          </a:prstGeom>
        </p:spPr>
        <p:txBody>
          <a:bodyPr vert="horz" lIns="91440" tIns="45720" rIns="91440" bIns="45720" rtlCol="0" anchor="ctr">
            <a:normAutofit lnSpcReduction="10000"/>
          </a:bodyPr>
          <a:lstStyle/>
          <a:p>
            <a:pPr fontAlgn="base"/>
            <a:r>
              <a:rPr lang="he-IL" b="1" dirty="0"/>
              <a:t>ארגז הקסמים של אריק</a:t>
            </a:r>
          </a:p>
          <a:p>
            <a:pPr fontAlgn="base"/>
            <a:endParaRPr lang="he-IL" b="1" dirty="0"/>
          </a:p>
          <a:p>
            <a:pPr fontAlgn="base"/>
            <a:r>
              <a:rPr lang="he-IL" b="1" dirty="0"/>
              <a:t>גילאים</a:t>
            </a:r>
            <a:r>
              <a:rPr lang="he-IL" dirty="0"/>
              <a:t>: 13-7</a:t>
            </a:r>
          </a:p>
          <a:p>
            <a:pPr fontAlgn="base"/>
            <a:r>
              <a:rPr lang="he-IL" b="1" dirty="0"/>
              <a:t>כתיבה</a:t>
            </a:r>
            <a:r>
              <a:rPr lang="he-IL" dirty="0"/>
              <a:t>: יניב חדד</a:t>
            </a:r>
          </a:p>
          <a:p>
            <a:pPr fontAlgn="base"/>
            <a:r>
              <a:rPr lang="he-IL" b="1" dirty="0"/>
              <a:t>הוצאה</a:t>
            </a:r>
            <a:r>
              <a:rPr lang="he-IL" dirty="0"/>
              <a:t>: אופיר ביכורים</a:t>
            </a:r>
          </a:p>
          <a:p>
            <a:pPr marL="0" marR="0" lvl="0" indent="0" algn="r"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fontAlgn="base"/>
            <a:r>
              <a:rPr lang="he-IL" b="1" dirty="0"/>
              <a:t>בקצרה</a:t>
            </a:r>
            <a:r>
              <a:rPr lang="he-IL" dirty="0"/>
              <a:t>: תשובות לשאלות צרכניות בסיסיות, כגון: איך משתמשים בשטרות ובמטבעות? מדוע חשוב לחסוך כסף? כיצד מנהלים תקציב? ועוד כלים לפיתוח צרכנות נבונה בקרב ילדים.</a:t>
            </a:r>
          </a:p>
          <a:p>
            <a:pPr fontAlgn="base"/>
            <a:r>
              <a:rPr lang="he-IL" dirty="0"/>
              <a:t> </a:t>
            </a:r>
          </a:p>
          <a:p>
            <a:pPr fontAlgn="base"/>
            <a:r>
              <a:rPr lang="he-IL" dirty="0"/>
              <a:t>סבא מעניק לאריק ארנק עם כסף לקראת הטיול בארצות הברית, ואריק מגלה במהלך הטיול איך כדאי להתנהל עם הכסף, מה לקנות ומה לא.</a:t>
            </a:r>
          </a:p>
        </p:txBody>
      </p:sp>
      <p:sp>
        <p:nvSpPr>
          <p:cNvPr id="57" name="Rectangle 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מלבן 19">
            <a:extLst>
              <a:ext uri="{FF2B5EF4-FFF2-40B4-BE49-F238E27FC236}">
                <a16:creationId xmlns:a16="http://schemas.microsoft.com/office/drawing/2014/main" id="{8B5E1A70-8D61-4E22-982B-419D5F9EDFE2}"/>
              </a:ext>
            </a:extLst>
          </p:cNvPr>
          <p:cNvSpPr/>
          <p:nvPr/>
        </p:nvSpPr>
        <p:spPr>
          <a:xfrm>
            <a:off x="589560" y="856180"/>
            <a:ext cx="4560584" cy="112806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solidFill>
                  <a:srgbClr val="FFC000"/>
                </a:solidFill>
                <a:effectLst/>
                <a:uLnTx/>
                <a:uFillTx/>
                <a:latin typeface="Calibri Light" panose="020F0302020204030204"/>
                <a:ea typeface="+mn-ea"/>
                <a:cs typeface="+mn-cs"/>
              </a:rPr>
              <a:t>7 ספרים שילמדו את ילדכם כסף</a:t>
            </a:r>
          </a:p>
        </p:txBody>
      </p:sp>
      <p:pic>
        <p:nvPicPr>
          <p:cNvPr id="3" name="תמונה 2">
            <a:extLst>
              <a:ext uri="{FF2B5EF4-FFF2-40B4-BE49-F238E27FC236}">
                <a16:creationId xmlns:a16="http://schemas.microsoft.com/office/drawing/2014/main" id="{C2BF0857-3FAE-428E-9BC9-F4A5EAF364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400" y="747414"/>
            <a:ext cx="5554435" cy="5362535"/>
          </a:xfrm>
          <a:prstGeom prst="rect">
            <a:avLst/>
          </a:prstGeom>
        </p:spPr>
      </p:pic>
    </p:spTree>
    <p:extLst>
      <p:ext uri="{BB962C8B-B14F-4D97-AF65-F5344CB8AC3E}">
        <p14:creationId xmlns:p14="http://schemas.microsoft.com/office/powerpoint/2010/main" val="139556866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395</Words>
  <Application>Microsoft Office PowerPoint</Application>
  <PresentationFormat>מסך רחב</PresentationFormat>
  <Paragraphs>81</Paragraphs>
  <Slides>8</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8</vt:i4>
      </vt:variant>
    </vt:vector>
  </HeadingPairs>
  <TitlesOfParts>
    <vt:vector size="12" baseType="lpstr">
      <vt:lpstr>Arial</vt:lpstr>
      <vt:lpstr>Calibri</vt:lpstr>
      <vt:lpstr>Calibri Light</vt:lpstr>
      <vt:lpstr>ערכת נושא Office</vt:lpstr>
      <vt:lpstr>אוסף ספרים לילדים בנושא "כסף"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אוסף ספרים לילדים בנושא "כסף" </dc:title>
  <dc:creator>ורה אורודובסקי</dc:creator>
  <cp:lastModifiedBy>ורה אורודובסקי</cp:lastModifiedBy>
  <cp:revision>14</cp:revision>
  <dcterms:created xsi:type="dcterms:W3CDTF">2020-03-29T16:56:35Z</dcterms:created>
  <dcterms:modified xsi:type="dcterms:W3CDTF">2020-04-01T06:59:38Z</dcterms:modified>
</cp:coreProperties>
</file>