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notesSlides/notesSlide29.xml" ContentType="application/vnd.openxmlformats-officedocument.presentationml.notesSlide+xml"/>
  <Override PartName="/ppt/notesSlides/notesSlide38.xml" ContentType="application/vnd.openxmlformats-officedocument.presentationml.notesSlid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36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34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37.xml" ContentType="application/vnd.openxmlformats-officedocument.presentationml.notesSlide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35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33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9" r:id="rId1"/>
  </p:sldMasterIdLst>
  <p:notesMasterIdLst>
    <p:notesMasterId r:id="rId40"/>
  </p:notesMasterIdLst>
  <p:sldIdLst>
    <p:sldId id="256" r:id="rId2"/>
    <p:sldId id="291" r:id="rId3"/>
    <p:sldId id="257" r:id="rId4"/>
    <p:sldId id="258" r:id="rId5"/>
    <p:sldId id="259" r:id="rId6"/>
    <p:sldId id="264" r:id="rId7"/>
    <p:sldId id="265" r:id="rId8"/>
    <p:sldId id="260" r:id="rId9"/>
    <p:sldId id="261" r:id="rId10"/>
    <p:sldId id="262" r:id="rId11"/>
    <p:sldId id="263" r:id="rId12"/>
    <p:sldId id="266" r:id="rId13"/>
    <p:sldId id="267" r:id="rId14"/>
    <p:sldId id="268" r:id="rId15"/>
    <p:sldId id="292" r:id="rId16"/>
    <p:sldId id="269" r:id="rId17"/>
    <p:sldId id="270" r:id="rId18"/>
    <p:sldId id="271" r:id="rId19"/>
    <p:sldId id="272" r:id="rId20"/>
    <p:sldId id="273" r:id="rId21"/>
    <p:sldId id="274" r:id="rId22"/>
    <p:sldId id="275" r:id="rId23"/>
    <p:sldId id="276" r:id="rId24"/>
    <p:sldId id="293" r:id="rId25"/>
    <p:sldId id="277" r:id="rId26"/>
    <p:sldId id="278" r:id="rId27"/>
    <p:sldId id="284" r:id="rId28"/>
    <p:sldId id="279" r:id="rId29"/>
    <p:sldId id="280" r:id="rId30"/>
    <p:sldId id="281" r:id="rId31"/>
    <p:sldId id="282" r:id="rId32"/>
    <p:sldId id="283" r:id="rId33"/>
    <p:sldId id="285" r:id="rId34"/>
    <p:sldId id="286" r:id="rId35"/>
    <p:sldId id="287" r:id="rId36"/>
    <p:sldId id="289" r:id="rId37"/>
    <p:sldId id="290" r:id="rId38"/>
    <p:sldId id="288" r:id="rId39"/>
  </p:sldIdLst>
  <p:sldSz cx="9144000" cy="6858000" type="screen4x3"/>
  <p:notesSz cx="6858000" cy="9144000"/>
  <p:defaultTextStyle>
    <a:defPPr>
      <a:defRPr lang="he-IL"/>
    </a:defPPr>
    <a:lvl1pPr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pitchFamily="34" charset="0"/>
      </a:defRPr>
    </a:lvl1pPr>
    <a:lvl2pPr marL="4572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pitchFamily="34" charset="0"/>
      </a:defRPr>
    </a:lvl2pPr>
    <a:lvl3pPr marL="9144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pitchFamily="34" charset="0"/>
      </a:defRPr>
    </a:lvl3pPr>
    <a:lvl4pPr marL="13716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pitchFamily="34" charset="0"/>
      </a:defRPr>
    </a:lvl4pPr>
    <a:lvl5pPr marL="18288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pitchFamily="34" charset="0"/>
      </a:defRPr>
    </a:lvl5pPr>
    <a:lvl6pPr marL="2286000" algn="r" defTabSz="914400" rtl="1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pitchFamily="34" charset="0"/>
      </a:defRPr>
    </a:lvl6pPr>
    <a:lvl7pPr marL="2743200" algn="r" defTabSz="914400" rtl="1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pitchFamily="34" charset="0"/>
      </a:defRPr>
    </a:lvl7pPr>
    <a:lvl8pPr marL="3200400" algn="r" defTabSz="914400" rtl="1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pitchFamily="34" charset="0"/>
      </a:defRPr>
    </a:lvl8pPr>
    <a:lvl9pPr marL="3657600" algn="r" defTabSz="914400" rtl="1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aximized" horzBarState="maximized">
    <p:restoredLeft sz="84381" autoAdjust="0"/>
    <p:restoredTop sz="94711" autoAdjust="0"/>
  </p:normalViewPr>
  <p:slideViewPr>
    <p:cSldViewPr>
      <p:cViewPr varScale="1">
        <p:scale>
          <a:sx n="93" d="100"/>
          <a:sy n="93" d="100"/>
        </p:scale>
        <p:origin x="-1314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5052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1588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 smtClean="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988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419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e-IL" noProof="0" smtClean="0"/>
              <a:t>לחץ כדי לערוך סגנונות טקסט של תבנית בסיס</a:t>
            </a:r>
          </a:p>
          <a:p>
            <a:pPr lvl="1"/>
            <a:r>
              <a:rPr lang="he-IL" noProof="0" smtClean="0"/>
              <a:t>רמה שנייה</a:t>
            </a:r>
          </a:p>
          <a:p>
            <a:pPr lvl="2"/>
            <a:r>
              <a:rPr lang="he-IL" noProof="0" smtClean="0"/>
              <a:t>רמה שלישית</a:t>
            </a:r>
          </a:p>
          <a:p>
            <a:pPr lvl="3"/>
            <a:r>
              <a:rPr lang="he-IL" noProof="0" smtClean="0"/>
              <a:t>רמה רביעית</a:t>
            </a:r>
          </a:p>
          <a:p>
            <a:pPr lvl="4"/>
            <a:r>
              <a:rPr lang="he-IL" noProof="0" smtClean="0"/>
              <a:t>רמה חמישית</a:t>
            </a:r>
          </a:p>
        </p:txBody>
      </p:sp>
      <p:sp>
        <p:nvSpPr>
          <p:cNvPr id="419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388620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9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1588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 smtClean="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5FA9A24F-5113-4A8D-A76F-E6831CB8DCF3}" type="slidenum">
              <a:rPr lang="he-IL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FA9A24F-5113-4A8D-A76F-E6831CB8DCF3}" type="slidenum">
              <a:rPr lang="he-IL" smtClean="0"/>
              <a:pPr>
                <a:defRPr/>
              </a:pPr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FA9A24F-5113-4A8D-A76F-E6831CB8DCF3}" type="slidenum">
              <a:rPr lang="he-IL" smtClean="0"/>
              <a:pPr>
                <a:defRPr/>
              </a:pPr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FA9A24F-5113-4A8D-A76F-E6831CB8DCF3}" type="slidenum">
              <a:rPr lang="he-IL" smtClean="0"/>
              <a:pPr>
                <a:defRPr/>
              </a:pPr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FA9A24F-5113-4A8D-A76F-E6831CB8DCF3}" type="slidenum">
              <a:rPr lang="he-IL" smtClean="0"/>
              <a:pPr>
                <a:defRPr/>
              </a:pPr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FA9A24F-5113-4A8D-A76F-E6831CB8DCF3}" type="slidenum">
              <a:rPr lang="he-IL" smtClean="0"/>
              <a:pPr>
                <a:defRPr/>
              </a:pPr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FA9A24F-5113-4A8D-A76F-E6831CB8DCF3}" type="slidenum">
              <a:rPr lang="he-IL" smtClean="0"/>
              <a:pPr>
                <a:defRPr/>
              </a:pPr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FA9A24F-5113-4A8D-A76F-E6831CB8DCF3}" type="slidenum">
              <a:rPr lang="he-IL" smtClean="0"/>
              <a:pPr>
                <a:defRPr/>
              </a:pPr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FA9A24F-5113-4A8D-A76F-E6831CB8DCF3}" type="slidenum">
              <a:rPr lang="he-IL" smtClean="0"/>
              <a:pPr>
                <a:defRPr/>
              </a:pPr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FA9A24F-5113-4A8D-A76F-E6831CB8DCF3}" type="slidenum">
              <a:rPr lang="he-IL" smtClean="0"/>
              <a:pPr>
                <a:defRPr/>
              </a:pPr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FA9A24F-5113-4A8D-A76F-E6831CB8DCF3}" type="slidenum">
              <a:rPr lang="he-IL" smtClean="0"/>
              <a:pPr>
                <a:defRPr/>
              </a:pPr>
              <a:t>18</a:t>
            </a:fld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FA9A24F-5113-4A8D-A76F-E6831CB8DCF3}" type="slidenum">
              <a:rPr lang="he-IL" smtClean="0"/>
              <a:pPr>
                <a:defRPr/>
              </a:pPr>
              <a:t>19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FA9A24F-5113-4A8D-A76F-E6831CB8DCF3}" type="slidenum">
              <a:rPr lang="he-IL" smtClean="0"/>
              <a:pPr>
                <a:defRPr/>
              </a:pPr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FA9A24F-5113-4A8D-A76F-E6831CB8DCF3}" type="slidenum">
              <a:rPr lang="he-IL" smtClean="0"/>
              <a:pPr>
                <a:defRPr/>
              </a:pPr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FA9A24F-5113-4A8D-A76F-E6831CB8DCF3}" type="slidenum">
              <a:rPr lang="he-IL" smtClean="0"/>
              <a:pPr>
                <a:defRPr/>
              </a:pPr>
              <a:t>21</a:t>
            </a:fld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FA9A24F-5113-4A8D-A76F-E6831CB8DCF3}" type="slidenum">
              <a:rPr lang="he-IL" smtClean="0"/>
              <a:pPr>
                <a:defRPr/>
              </a:pPr>
              <a:t>22</a:t>
            </a:fld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FA9A24F-5113-4A8D-A76F-E6831CB8DCF3}" type="slidenum">
              <a:rPr lang="he-IL" smtClean="0"/>
              <a:pPr>
                <a:defRPr/>
              </a:pPr>
              <a:t>23</a:t>
            </a:fld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FA9A24F-5113-4A8D-A76F-E6831CB8DCF3}" type="slidenum">
              <a:rPr lang="he-IL" smtClean="0"/>
              <a:pPr>
                <a:defRPr/>
              </a:pPr>
              <a:t>24</a:t>
            </a:fld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FA9A24F-5113-4A8D-A76F-E6831CB8DCF3}" type="slidenum">
              <a:rPr lang="he-IL" smtClean="0"/>
              <a:pPr>
                <a:defRPr/>
              </a:pPr>
              <a:t>25</a:t>
            </a:fld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FA9A24F-5113-4A8D-A76F-E6831CB8DCF3}" type="slidenum">
              <a:rPr lang="he-IL" smtClean="0"/>
              <a:pPr>
                <a:defRPr/>
              </a:pPr>
              <a:t>26</a:t>
            </a:fld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FA9A24F-5113-4A8D-A76F-E6831CB8DCF3}" type="slidenum">
              <a:rPr lang="he-IL" smtClean="0"/>
              <a:pPr>
                <a:defRPr/>
              </a:pPr>
              <a:t>27</a:t>
            </a:fld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FA9A24F-5113-4A8D-A76F-E6831CB8DCF3}" type="slidenum">
              <a:rPr lang="he-IL" smtClean="0"/>
              <a:pPr>
                <a:defRPr/>
              </a:pPr>
              <a:t>28</a:t>
            </a:fld>
            <a:endParaRPr 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FA9A24F-5113-4A8D-A76F-E6831CB8DCF3}" type="slidenum">
              <a:rPr lang="he-IL" smtClean="0"/>
              <a:pPr>
                <a:defRPr/>
              </a:pPr>
              <a:t>29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FA9A24F-5113-4A8D-A76F-E6831CB8DCF3}" type="slidenum">
              <a:rPr lang="he-IL" smtClean="0"/>
              <a:pPr>
                <a:defRPr/>
              </a:pPr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FA9A24F-5113-4A8D-A76F-E6831CB8DCF3}" type="slidenum">
              <a:rPr lang="he-IL" smtClean="0"/>
              <a:pPr>
                <a:defRPr/>
              </a:pPr>
              <a:t>30</a:t>
            </a:fld>
            <a:endParaRPr 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FA9A24F-5113-4A8D-A76F-E6831CB8DCF3}" type="slidenum">
              <a:rPr lang="he-IL" smtClean="0"/>
              <a:pPr>
                <a:defRPr/>
              </a:pPr>
              <a:t>31</a:t>
            </a:fld>
            <a:endParaRPr lang="en-US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FA9A24F-5113-4A8D-A76F-E6831CB8DCF3}" type="slidenum">
              <a:rPr lang="he-IL" smtClean="0"/>
              <a:pPr>
                <a:defRPr/>
              </a:pPr>
              <a:t>32</a:t>
            </a:fld>
            <a:endParaRPr lang="en-US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FA9A24F-5113-4A8D-A76F-E6831CB8DCF3}" type="slidenum">
              <a:rPr lang="he-IL" smtClean="0"/>
              <a:pPr>
                <a:defRPr/>
              </a:pPr>
              <a:t>33</a:t>
            </a:fld>
            <a:endParaRPr lang="en-US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FA9A24F-5113-4A8D-A76F-E6831CB8DCF3}" type="slidenum">
              <a:rPr lang="he-IL" smtClean="0"/>
              <a:pPr>
                <a:defRPr/>
              </a:pPr>
              <a:t>34</a:t>
            </a:fld>
            <a:endParaRPr lang="en-US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FA9A24F-5113-4A8D-A76F-E6831CB8DCF3}" type="slidenum">
              <a:rPr lang="he-IL" smtClean="0"/>
              <a:pPr>
                <a:defRPr/>
              </a:pPr>
              <a:t>35</a:t>
            </a:fld>
            <a:endParaRPr lang="en-US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FA9A24F-5113-4A8D-A76F-E6831CB8DCF3}" type="slidenum">
              <a:rPr lang="he-IL" smtClean="0"/>
              <a:pPr>
                <a:defRPr/>
              </a:pPr>
              <a:t>36</a:t>
            </a:fld>
            <a:endParaRPr lang="en-US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FA9A24F-5113-4A8D-A76F-E6831CB8DCF3}" type="slidenum">
              <a:rPr lang="he-IL" smtClean="0"/>
              <a:pPr>
                <a:defRPr/>
              </a:pPr>
              <a:t>37</a:t>
            </a:fld>
            <a:endParaRPr lang="en-US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FA9A24F-5113-4A8D-A76F-E6831CB8DCF3}" type="slidenum">
              <a:rPr lang="he-IL" smtClean="0"/>
              <a:pPr>
                <a:defRPr/>
              </a:pPr>
              <a:t>38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FA9A24F-5113-4A8D-A76F-E6831CB8DCF3}" type="slidenum">
              <a:rPr lang="he-IL" smtClean="0"/>
              <a:pPr>
                <a:defRPr/>
              </a:pPr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FA9A24F-5113-4A8D-A76F-E6831CB8DCF3}" type="slidenum">
              <a:rPr lang="he-IL" smtClean="0"/>
              <a:pPr>
                <a:defRPr/>
              </a:pPr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FA9A24F-5113-4A8D-A76F-E6831CB8DCF3}" type="slidenum">
              <a:rPr lang="he-IL" smtClean="0"/>
              <a:pPr>
                <a:defRPr/>
              </a:pPr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FA9A24F-5113-4A8D-A76F-E6831CB8DCF3}" type="slidenum">
              <a:rPr lang="he-IL" smtClean="0"/>
              <a:pPr>
                <a:defRPr/>
              </a:pPr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FA9A24F-5113-4A8D-A76F-E6831CB8DCF3}" type="slidenum">
              <a:rPr lang="he-IL" smtClean="0"/>
              <a:pPr>
                <a:defRPr/>
              </a:pPr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FA9A24F-5113-4A8D-A76F-E6831CB8DCF3}" type="slidenum">
              <a:rPr lang="he-IL" smtClean="0"/>
              <a:pPr>
                <a:defRPr/>
              </a:pPr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2438400"/>
            <a:ext cx="9009063" cy="1052513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2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2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384" cy="432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8" y="2640"/>
                <a:ext cx="336" cy="432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4"/>
              <a:ext cx="5476" cy="35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3482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990600" y="1676400"/>
            <a:ext cx="7772400" cy="146208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he-IL" noProof="0" smtClean="0"/>
              <a:t>לחץ כדי לערוך סגנון כותרת של תבנית בסיס</a:t>
            </a:r>
          </a:p>
        </p:txBody>
      </p:sp>
      <p:sp>
        <p:nvSpPr>
          <p:cNvPr id="3482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he-IL" noProof="0" smtClean="0"/>
              <a:t>לחץ כדי לערוך סגנון כותרת משנה של תבנית בסיס</a:t>
            </a:r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smtClean="0"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r>
              <a:rPr lang="en-US"/>
              <a:t>BCBA </a:t>
            </a:r>
            <a:r>
              <a:rPr lang="he-IL"/>
              <a:t>מיכאל בן צבי</a:t>
            </a:r>
            <a:r>
              <a:rPr lang="en-US"/>
              <a:t>  </a:t>
            </a:r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smtClean="0">
                <a:solidFill>
                  <a:schemeClr val="bg2"/>
                </a:solidFill>
              </a:defRPr>
            </a:lvl1pPr>
          </a:lstStyle>
          <a:p>
            <a:pPr>
              <a:defRPr/>
            </a:pPr>
            <a:fld id="{C9CBA6F9-6AC1-47E6-BA1E-5203FE55C78A}" type="slidenum">
              <a:rPr lang="he-IL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BCBA </a:t>
            </a:r>
            <a:r>
              <a:rPr lang="he-IL"/>
              <a:t>מיכאל בן צבי</a:t>
            </a:r>
            <a:r>
              <a:rPr lang="en-US"/>
              <a:t>  </a:t>
            </a:r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CCE01B-84AF-422D-85DF-7BA2671E1D6C}" type="slidenum">
              <a:rPr lang="he-IL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6888163" y="214313"/>
            <a:ext cx="2066925" cy="5918200"/>
          </a:xfrm>
        </p:spPr>
        <p:txBody>
          <a:bodyPr vert="eaVert"/>
          <a:lstStyle/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685800" y="214313"/>
            <a:ext cx="6049963" cy="5918200"/>
          </a:xfrm>
        </p:spPr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BCBA </a:t>
            </a:r>
            <a:r>
              <a:rPr lang="he-IL"/>
              <a:t>מיכאל בן צבי</a:t>
            </a:r>
            <a:r>
              <a:rPr lang="en-US"/>
              <a:t>  </a:t>
            </a:r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76E6EF-4089-4F8D-98CE-359429A60D32}" type="slidenum">
              <a:rPr lang="he-IL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BCBA </a:t>
            </a:r>
            <a:r>
              <a:rPr lang="he-IL"/>
              <a:t>מיכאל בן צבי</a:t>
            </a:r>
            <a:r>
              <a:rPr lang="en-US"/>
              <a:t>  </a:t>
            </a:r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6D0A7E-29C9-44B6-9328-2C31DE66E28C}" type="slidenum">
              <a:rPr lang="he-IL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BCBA </a:t>
            </a:r>
            <a:r>
              <a:rPr lang="he-IL"/>
              <a:t>מיכאל בן צבי</a:t>
            </a:r>
            <a:r>
              <a:rPr lang="en-US"/>
              <a:t>  </a:t>
            </a:r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206BEF-428A-4090-93A2-935D8F4615CE}" type="slidenum">
              <a:rPr lang="he-IL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685800" y="2017713"/>
            <a:ext cx="405765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895850" y="2017713"/>
            <a:ext cx="4059238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BCBA </a:t>
            </a:r>
            <a:r>
              <a:rPr lang="he-IL"/>
              <a:t>מיכאל בן צבי</a:t>
            </a:r>
            <a:r>
              <a:rPr lang="en-US"/>
              <a:t>  </a:t>
            </a:r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60FABE-77E5-4008-B428-CC66795BB911}" type="slidenum">
              <a:rPr lang="he-IL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BCBA </a:t>
            </a:r>
            <a:r>
              <a:rPr lang="he-IL"/>
              <a:t>מיכאל בן צבי</a:t>
            </a:r>
            <a:r>
              <a:rPr lang="en-US"/>
              <a:t>  </a:t>
            </a:r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D33DBE-EA3E-4266-AC5E-EC1E88B3CD62}" type="slidenum">
              <a:rPr lang="he-IL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BCBA </a:t>
            </a:r>
            <a:r>
              <a:rPr lang="he-IL"/>
              <a:t>מיכאל בן צבי</a:t>
            </a:r>
            <a:r>
              <a:rPr lang="en-US"/>
              <a:t>  </a:t>
            </a:r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8EBA10-D65B-4AB2-95AF-2A9772F0AEEB}" type="slidenum">
              <a:rPr lang="he-IL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BCBA </a:t>
            </a:r>
            <a:r>
              <a:rPr lang="he-IL"/>
              <a:t>מיכאל בן צבי</a:t>
            </a:r>
            <a:r>
              <a:rPr lang="en-US"/>
              <a:t>  </a:t>
            </a:r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304A78-E0F3-4D1B-99C6-40DA0CEED6E9}" type="slidenum">
              <a:rPr lang="he-IL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r">
              <a:defRPr sz="2000" b="1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BCBA </a:t>
            </a:r>
            <a:r>
              <a:rPr lang="he-IL"/>
              <a:t>מיכאל בן צבי</a:t>
            </a:r>
            <a:r>
              <a:rPr lang="en-US"/>
              <a:t>  </a:t>
            </a:r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EFFF36-DBDB-4CEC-8D3F-40F50F78DF54}" type="slidenum">
              <a:rPr lang="he-IL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r">
              <a:defRPr sz="2000" b="1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של תמונה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BCBA </a:t>
            </a:r>
            <a:r>
              <a:rPr lang="he-IL"/>
              <a:t>מיכאל בן צבי</a:t>
            </a:r>
            <a:r>
              <a:rPr lang="en-US"/>
              <a:t>  </a:t>
            </a:r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AB76D8-D105-4E80-9001-18E12E9A6639}" type="slidenum">
              <a:rPr lang="he-IL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ltGray">
          <a:xfrm>
            <a:off x="417513" y="1098550"/>
            <a:ext cx="438150" cy="474663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rtl="0"/>
            <a:endParaRPr kumimoji="1" lang="en-US" sz="2400"/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ltGray">
          <a:xfrm>
            <a:off x="800100" y="1098550"/>
            <a:ext cx="328613" cy="474663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rtl="0"/>
            <a:endParaRPr kumimoji="1" lang="en-US" sz="2400"/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ltGray">
          <a:xfrm>
            <a:off x="541338" y="1520825"/>
            <a:ext cx="422275" cy="474663"/>
          </a:xfrm>
          <a:prstGeom prst="rect">
            <a:avLst/>
          </a:prstGeom>
          <a:solidFill>
            <a:schemeClr val="folHlink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rtl="0"/>
            <a:endParaRPr kumimoji="1" lang="en-US" sz="2400"/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ltGray">
          <a:xfrm>
            <a:off x="911225" y="1520825"/>
            <a:ext cx="368300" cy="474663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rtl="0"/>
            <a:endParaRPr kumimoji="1" lang="en-US" sz="2400"/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ltGray">
          <a:xfrm>
            <a:off x="127000" y="1447800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rtl="0"/>
            <a:endParaRPr kumimoji="1" lang="en-US" sz="2400"/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gray">
          <a:xfrm>
            <a:off x="762000" y="990600"/>
            <a:ext cx="31750" cy="1052513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rtl="0"/>
            <a:endParaRPr kumimoji="1" lang="en-US" sz="2400"/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gray">
          <a:xfrm>
            <a:off x="442913" y="1781175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rtl="0"/>
            <a:endParaRPr kumimoji="1" lang="en-US" sz="2400"/>
          </a:p>
        </p:txBody>
      </p:sp>
      <p:sp>
        <p:nvSpPr>
          <p:cNvPr id="1033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50938" y="214313"/>
            <a:ext cx="7793037" cy="1462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he-IL" smtClean="0"/>
              <a:t>לחץ כדי לערוך סגנון כותרת של תבנית בסיס</a:t>
            </a:r>
          </a:p>
        </p:txBody>
      </p:sp>
      <p:sp>
        <p:nvSpPr>
          <p:cNvPr id="33802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2017713"/>
            <a:ext cx="8269288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</a:p>
        </p:txBody>
      </p:sp>
      <p:sp>
        <p:nvSpPr>
          <p:cNvPr id="3380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rtl="0">
              <a:defRPr sz="1400" smtClean="0"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380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rtl="0">
              <a:defRPr sz="1400"/>
            </a:lvl1pPr>
          </a:lstStyle>
          <a:p>
            <a:r>
              <a:rPr lang="en-US"/>
              <a:t>BCBA </a:t>
            </a:r>
            <a:r>
              <a:rPr lang="he-IL"/>
              <a:t>מיכאל בן צבי</a:t>
            </a:r>
            <a:r>
              <a:rPr lang="en-US"/>
              <a:t>  </a:t>
            </a:r>
          </a:p>
        </p:txBody>
      </p:sp>
      <p:sp>
        <p:nvSpPr>
          <p:cNvPr id="3380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rtl="0">
              <a:defRPr sz="1400" smtClean="0">
                <a:cs typeface="Arial" charset="0"/>
              </a:defRPr>
            </a:lvl1pPr>
          </a:lstStyle>
          <a:p>
            <a:pPr>
              <a:defRPr/>
            </a:pPr>
            <a:fld id="{73E5FD1C-CAB7-4E50-93A6-E88C763CF6DB}" type="slidenum">
              <a:rPr lang="he-IL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802" grpId="0" build="p">
        <p:tmplLst>
          <p:tmpl lvl="1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380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2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380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3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380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4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380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5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380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</p:bldLst>
  </p:timing>
  <p:hf hdr="0" dt="0"/>
  <p:txStyles>
    <p:titleStyle>
      <a:lvl1pPr algn="l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Arial" charset="0"/>
        </a:defRPr>
      </a:lvl2pPr>
      <a:lvl3pPr algn="l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Arial" charset="0"/>
        </a:defRPr>
      </a:lvl3pPr>
      <a:lvl4pPr algn="l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Arial" charset="0"/>
        </a:defRPr>
      </a:lvl4pPr>
      <a:lvl5pPr algn="l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Arial" charset="0"/>
        </a:defRPr>
      </a:lvl5pPr>
      <a:lvl6pPr marL="457200" algn="l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Arial" charset="0"/>
        </a:defRPr>
      </a:lvl6pPr>
      <a:lvl7pPr marL="914400" algn="l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Arial" charset="0"/>
        </a:defRPr>
      </a:lvl7pPr>
      <a:lvl8pPr marL="1371600" algn="l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Arial" charset="0"/>
        </a:defRPr>
      </a:lvl8pPr>
      <a:lvl9pPr marL="1828800" algn="l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Arial" charset="0"/>
        </a:defRPr>
      </a:lvl9pPr>
    </p:titleStyle>
    <p:bodyStyle>
      <a:lvl1pPr marL="342900" indent="-342900" algn="r" rtl="1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rtl="1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r" rtl="1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r" rtl="1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r" rtl="1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r" rtl="1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r" rtl="1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r" rtl="1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r" rtl="1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15"/>
          <p:cNvSpPr>
            <a:spLocks noGrp="1" noChangeArrowheads="1"/>
          </p:cNvSpPr>
          <p:nvPr>
            <p:ph type="ftr" sz="quarter" idx="11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/>
              <a:t>BCBA </a:t>
            </a:r>
            <a:r>
              <a:rPr lang="he-IL"/>
              <a:t>מיכאל בן צבי</a:t>
            </a:r>
            <a:r>
              <a:rPr lang="en-US"/>
              <a:t>  </a:t>
            </a:r>
          </a:p>
        </p:txBody>
      </p:sp>
      <p:sp>
        <p:nvSpPr>
          <p:cNvPr id="3075" name="Rectangle 16"/>
          <p:cNvSpPr>
            <a:spLocks noGrp="1" noChangeArrowheads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2C454669-7C7D-4FAF-BED9-E4A73187A914}" type="slidenum">
              <a:rPr lang="he-IL">
                <a:cs typeface="Arial" pitchFamily="34" charset="0"/>
              </a:rPr>
              <a:pPr/>
              <a:t>1</a:t>
            </a:fld>
            <a:endParaRPr lang="en-US">
              <a:cs typeface="Arial" pitchFamily="34" charset="0"/>
            </a:endParaRPr>
          </a:p>
        </p:txBody>
      </p:sp>
      <p:sp>
        <p:nvSpPr>
          <p:cNvPr id="3076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algn="ctr" eaLnBrk="1" hangingPunct="1"/>
            <a:r>
              <a:rPr lang="he-IL" sz="4000" b="1" smtClean="0"/>
              <a:t>קבלת עונש והפסד בכבוד – התנהגויות חסרות ניתנות להקניה</a:t>
            </a:r>
            <a:br>
              <a:rPr lang="he-IL" sz="4000" b="1" smtClean="0"/>
            </a:br>
            <a:endParaRPr lang="en-US" sz="2000" smtClean="0"/>
          </a:p>
        </p:txBody>
      </p:sp>
      <p:sp>
        <p:nvSpPr>
          <p:cNvPr id="3077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he-IL" sz="1800" smtClean="0"/>
              <a:t> </a:t>
            </a:r>
            <a:r>
              <a:rPr lang="he-IL" sz="2000" b="1" smtClean="0"/>
              <a:t>מיכאל בן צבי </a:t>
            </a:r>
            <a:r>
              <a:rPr lang="en-US" sz="2000" b="1" smtClean="0"/>
              <a:t>BCBA</a:t>
            </a:r>
            <a:endParaRPr lang="he-IL" sz="2000" smtClean="0"/>
          </a:p>
          <a:p>
            <a:pPr eaLnBrk="1" hangingPunct="1">
              <a:lnSpc>
                <a:spcPct val="80000"/>
              </a:lnSpc>
            </a:pPr>
            <a:r>
              <a:rPr lang="he-IL" sz="1000" b="1" smtClean="0"/>
              <a:t>נ.ת.ב</a:t>
            </a:r>
            <a:r>
              <a:rPr lang="he-IL" sz="900" smtClean="0"/>
              <a:t>    ת.ד.1198 זכרון יעקב 30900</a:t>
            </a:r>
            <a:r>
              <a:rPr lang="he-IL" sz="1800" smtClean="0"/>
              <a:t> </a:t>
            </a:r>
            <a:r>
              <a:rPr lang="en-US" sz="1800" smtClean="0"/>
              <a:t/>
            </a:r>
            <a:br>
              <a:rPr lang="en-US" sz="1800" smtClean="0"/>
            </a:br>
            <a:r>
              <a:rPr lang="en-US" sz="1800" smtClean="0"/>
              <a:t>michael@benzvi.co.il</a:t>
            </a:r>
            <a:r>
              <a:rPr lang="he-IL" sz="1800" smtClean="0"/>
              <a:t> </a:t>
            </a:r>
            <a:r>
              <a:rPr lang="en-US" sz="1800" smtClean="0"/>
              <a:t/>
            </a:r>
            <a:br>
              <a:rPr lang="en-US" sz="1800" smtClean="0"/>
            </a:br>
            <a:r>
              <a:rPr lang="en-US" sz="900" smtClean="0"/>
              <a:t>0544689427</a:t>
            </a:r>
          </a:p>
          <a:p>
            <a:pPr eaLnBrk="1" hangingPunct="1">
              <a:lnSpc>
                <a:spcPct val="80000"/>
              </a:lnSpc>
            </a:pPr>
            <a:r>
              <a:rPr lang="he-IL" sz="1400" smtClean="0"/>
              <a:t>השתלמות בשיתוף העמותה הישראלית לניתוח התנהגות</a:t>
            </a:r>
          </a:p>
          <a:p>
            <a:pPr eaLnBrk="1" hangingPunct="1">
              <a:lnSpc>
                <a:spcPct val="80000"/>
              </a:lnSpc>
            </a:pPr>
            <a:r>
              <a:rPr lang="he-IL" sz="1400" smtClean="0"/>
              <a:t>ומכללת זינמן, וינגייט</a:t>
            </a:r>
            <a:r>
              <a:rPr lang="he-IL" sz="1800" smtClean="0"/>
              <a:t/>
            </a:r>
            <a:br>
              <a:rPr lang="he-IL" sz="1800" smtClean="0"/>
            </a:br>
            <a:endParaRPr lang="en-US" sz="18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מציין מיקום של כותרת תחתונה 4"/>
          <p:cNvSpPr>
            <a:spLocks noGrp="1"/>
          </p:cNvSpPr>
          <p:nvPr>
            <p:ph type="ftr" sz="quarter" idx="11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/>
              <a:t>BCBA </a:t>
            </a:r>
            <a:r>
              <a:rPr lang="he-IL"/>
              <a:t>מיכאל בן צבי</a:t>
            </a:r>
            <a:r>
              <a:rPr lang="en-US"/>
              <a:t>  </a:t>
            </a:r>
          </a:p>
        </p:txBody>
      </p:sp>
      <p:sp>
        <p:nvSpPr>
          <p:cNvPr id="12291" name="מציין מיקום של מספר שקופית 5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D667A97B-F745-41D8-934D-9E68506BD4F5}" type="slidenum">
              <a:rPr lang="he-IL">
                <a:cs typeface="Arial" pitchFamily="34" charset="0"/>
              </a:rPr>
              <a:pPr/>
              <a:t>10</a:t>
            </a:fld>
            <a:endParaRPr lang="en-US">
              <a:cs typeface="Arial" pitchFamily="34" charset="0"/>
            </a:endParaRPr>
          </a:p>
        </p:txBody>
      </p:sp>
      <p:sp>
        <p:nvSpPr>
          <p:cNvPr id="1229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he-IL" smtClean="0"/>
              <a:t>מה חסר לנו?</a:t>
            </a:r>
            <a:endParaRPr lang="en-US" smtClean="0"/>
          </a:p>
        </p:txBody>
      </p:sp>
      <p:sp>
        <p:nvSpPr>
          <p:cNvPr id="1229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he-IL" smtClean="0"/>
              <a:t>לחיות רבות ושונות יש טקסי תחרות.</a:t>
            </a:r>
          </a:p>
          <a:p>
            <a:pPr eaLnBrk="1" hangingPunct="1"/>
            <a:r>
              <a:rPr lang="he-IL" smtClean="0"/>
              <a:t>טקסי תחרות, אגרסיביים או מעודנים, נגמרים בסופו של דבר בניצחון אחד הצדדים.</a:t>
            </a:r>
          </a:p>
          <a:p>
            <a:pPr eaLnBrk="1" hangingPunct="1"/>
            <a:r>
              <a:rPr lang="he-IL" smtClean="0"/>
              <a:t>לעיתים יש טקסי הפסד. לעיתים מדובר בפרישה בלבד.</a:t>
            </a:r>
          </a:p>
          <a:p>
            <a:pPr eaLnBrk="1" hangingPunct="1"/>
            <a:r>
              <a:rPr lang="he-IL" smtClean="0"/>
              <a:t>לנו אין טקס הפסד מולד או מוקנה טבעית.</a:t>
            </a:r>
          </a:p>
          <a:p>
            <a:pPr eaLnBrk="1" hangingPunct="1"/>
            <a:r>
              <a:rPr lang="he-IL" smtClean="0"/>
              <a:t>לא תמיד יודעים כיצד לסיים תחרות. </a:t>
            </a:r>
            <a:endParaRPr lang="en-US" smtClean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מציין מיקום של כותרת תחתונה 4"/>
          <p:cNvSpPr>
            <a:spLocks noGrp="1"/>
          </p:cNvSpPr>
          <p:nvPr>
            <p:ph type="ftr" sz="quarter" idx="11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/>
              <a:t>BCBA </a:t>
            </a:r>
            <a:r>
              <a:rPr lang="he-IL"/>
              <a:t>מיכאל בן צבי</a:t>
            </a:r>
            <a:r>
              <a:rPr lang="en-US"/>
              <a:t>  </a:t>
            </a:r>
          </a:p>
        </p:txBody>
      </p:sp>
      <p:sp>
        <p:nvSpPr>
          <p:cNvPr id="13315" name="מציין מיקום של מספר שקופית 5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E4AA5ED5-708F-403D-ABCE-F64A35A38905}" type="slidenum">
              <a:rPr lang="he-IL">
                <a:cs typeface="Arial" pitchFamily="34" charset="0"/>
              </a:rPr>
              <a:pPr/>
              <a:t>11</a:t>
            </a:fld>
            <a:endParaRPr lang="en-US">
              <a:cs typeface="Arial" pitchFamily="34" charset="0"/>
            </a:endParaRPr>
          </a:p>
        </p:txBody>
      </p:sp>
      <p:sp>
        <p:nvSpPr>
          <p:cNvPr id="1331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he-IL" smtClean="0"/>
              <a:t>חינוך או תורשה</a:t>
            </a:r>
            <a:endParaRPr lang="en-US" smtClean="0"/>
          </a:p>
        </p:txBody>
      </p:sp>
      <p:sp>
        <p:nvSpPr>
          <p:cNvPr id="1331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he-IL" sz="2800" smtClean="0"/>
              <a:t>גם בתחום זה ניתן לראות השפעה של חינוך ותרבות על התנהגויות במצב.</a:t>
            </a:r>
          </a:p>
          <a:p>
            <a:pPr lvl="1" eaLnBrk="1" hangingPunct="1"/>
            <a:r>
              <a:rPr lang="he-IL" sz="2400" smtClean="0"/>
              <a:t>תרבויות שונות מחנכות לטקסי הפסד שונים. (למשל באומנות לחימה-הקידה, הרמת היד)</a:t>
            </a:r>
          </a:p>
          <a:p>
            <a:pPr eaLnBrk="1" hangingPunct="1"/>
            <a:r>
              <a:rPr lang="he-IL" sz="2800" smtClean="0"/>
              <a:t>על פי ריבוי המקרים של העדר התנהגויות אלו, ניכר כי פגיעות אורגניות (כמו </a:t>
            </a:r>
            <a:r>
              <a:rPr lang="en-US" sz="2800" smtClean="0"/>
              <a:t>ADHD</a:t>
            </a:r>
            <a:r>
              <a:rPr lang="he-IL" sz="2800" smtClean="0"/>
              <a:t>, </a:t>
            </a:r>
            <a:r>
              <a:rPr lang="en-US" sz="2800" smtClean="0"/>
              <a:t>ADD</a:t>
            </a:r>
            <a:r>
              <a:rPr lang="he-IL" sz="2800" smtClean="0"/>
              <a:t>, </a:t>
            </a:r>
            <a:r>
              <a:rPr lang="en-US" sz="2800" smtClean="0"/>
              <a:t>ASD</a:t>
            </a:r>
            <a:r>
              <a:rPr lang="he-IL" sz="2800" smtClean="0"/>
              <a:t>) כוללות פגיעה ביכולת לרכוש בקלות התנהגות בעת הפסד. </a:t>
            </a:r>
          </a:p>
          <a:p>
            <a:pPr lvl="1" eaLnBrk="1" hangingPunct="1"/>
            <a:r>
              <a:rPr lang="he-IL" sz="2400" smtClean="0"/>
              <a:t>יתכן שתגובות רגשיות גבוהות (רמות גבוהות של חומרים בדם או במוח) מונעות את רכישת התנהגות ההפסד הנאותה.</a:t>
            </a:r>
            <a:endParaRPr lang="en-US" sz="2400" smtClean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מציין מיקום של כותרת תחתונה 4"/>
          <p:cNvSpPr>
            <a:spLocks noGrp="1"/>
          </p:cNvSpPr>
          <p:nvPr>
            <p:ph type="ftr" sz="quarter" idx="11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/>
              <a:t>BCBA </a:t>
            </a:r>
            <a:r>
              <a:rPr lang="he-IL"/>
              <a:t>מיכאל בן צבי</a:t>
            </a:r>
            <a:r>
              <a:rPr lang="en-US"/>
              <a:t>  </a:t>
            </a:r>
          </a:p>
        </p:txBody>
      </p:sp>
      <p:sp>
        <p:nvSpPr>
          <p:cNvPr id="14339" name="מציין מיקום של מספר שקופית 5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9B15BC8E-61B8-47EE-92DF-71F51A73AFD1}" type="slidenum">
              <a:rPr lang="he-IL">
                <a:cs typeface="Arial" pitchFamily="34" charset="0"/>
              </a:rPr>
              <a:pPr/>
              <a:t>12</a:t>
            </a:fld>
            <a:endParaRPr lang="en-US">
              <a:cs typeface="Arial" pitchFamily="34" charset="0"/>
            </a:endParaRPr>
          </a:p>
        </p:txBody>
      </p:sp>
      <p:sp>
        <p:nvSpPr>
          <p:cNvPr id="1434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he-IL" smtClean="0"/>
              <a:t>תפקיד החינוך</a:t>
            </a:r>
            <a:endParaRPr lang="en-US" smtClean="0"/>
          </a:p>
        </p:txBody>
      </p:sp>
      <p:sp>
        <p:nvSpPr>
          <p:cNvPr id="1434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he-IL" smtClean="0"/>
              <a:t>ניתן לאמן להתנהגות נאותה במצבי הכחדה במדורג, תוך הגברה הדרגתית של עוצמת ההפסד ותדירות ההפסד. </a:t>
            </a:r>
          </a:p>
          <a:p>
            <a:pPr eaLnBrk="1" hangingPunct="1"/>
            <a:r>
              <a:rPr lang="he-IL" smtClean="0"/>
              <a:t>בתהליך רצוף של הגברת התנהגות נאותה במצבי הפסד ניתן להגיע ליכולת חברתית נאותה של "הפסד בכבוד".</a:t>
            </a:r>
            <a:r>
              <a:rPr lang="en-US" smtClean="0"/>
              <a:t> 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מציין מיקום של כותרת תחתונה 4"/>
          <p:cNvSpPr>
            <a:spLocks noGrp="1"/>
          </p:cNvSpPr>
          <p:nvPr>
            <p:ph type="ftr" sz="quarter" idx="11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/>
              <a:t>BCBA </a:t>
            </a:r>
            <a:r>
              <a:rPr lang="he-IL"/>
              <a:t>מיכאל בן צבי</a:t>
            </a:r>
            <a:r>
              <a:rPr lang="en-US"/>
              <a:t>  </a:t>
            </a:r>
          </a:p>
        </p:txBody>
      </p:sp>
      <p:sp>
        <p:nvSpPr>
          <p:cNvPr id="15363" name="מציין מיקום של מספר שקופית 5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B4F4F0FC-2F0D-43AA-BC50-4765B4F9165E}" type="slidenum">
              <a:rPr lang="he-IL">
                <a:cs typeface="Arial" pitchFamily="34" charset="0"/>
              </a:rPr>
              <a:pPr/>
              <a:t>13</a:t>
            </a:fld>
            <a:endParaRPr lang="en-US">
              <a:cs typeface="Arial" pitchFamily="34" charset="0"/>
            </a:endParaRPr>
          </a:p>
        </p:txBody>
      </p:sp>
      <p:sp>
        <p:nvSpPr>
          <p:cNvPr id="1536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he-IL" smtClean="0"/>
              <a:t>קבוצת תגובות שנייה: </a:t>
            </a:r>
            <a:br>
              <a:rPr lang="he-IL" smtClean="0"/>
            </a:br>
            <a:r>
              <a:rPr lang="he-IL" smtClean="0"/>
              <a:t>קבלת עונש.</a:t>
            </a:r>
            <a:endParaRPr lang="en-US" smtClean="0"/>
          </a:p>
        </p:txBody>
      </p:sp>
      <p:sp>
        <p:nvSpPr>
          <p:cNvPr id="1536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he-IL" sz="2800" smtClean="0"/>
              <a:t>התנהגות בעת קבלת עונש היא קבוצת התנהגות אחרת.</a:t>
            </a:r>
          </a:p>
          <a:p>
            <a:pPr eaLnBrk="1" hangingPunct="1"/>
            <a:r>
              <a:rPr lang="he-IL" sz="2800" smtClean="0"/>
              <a:t>אלו התנהגויות המופקות אל מול מצב אברסיבי, המושת על התנהגות קודמת.</a:t>
            </a:r>
          </a:p>
          <a:p>
            <a:pPr lvl="1" eaLnBrk="1" hangingPunct="1"/>
            <a:r>
              <a:rPr lang="he-IL" sz="2400" smtClean="0"/>
              <a:t>נאותות: מגיע לי העונש הזה....</a:t>
            </a:r>
          </a:p>
          <a:p>
            <a:pPr lvl="1" eaLnBrk="1" hangingPunct="1"/>
            <a:r>
              <a:rPr lang="he-IL" sz="2400" smtClean="0"/>
              <a:t>לא נאותות: "זה לא מגיע לי", "אבל הוא התחיל", "תראה מה אני אעשה לך אם תעניש אותי...."</a:t>
            </a:r>
          </a:p>
          <a:p>
            <a:pPr eaLnBrk="1" hangingPunct="1"/>
            <a:r>
              <a:rPr lang="he-IL" sz="2800" smtClean="0"/>
              <a:t>להתנהגות זו פונקציות ידועות</a:t>
            </a:r>
          </a:p>
          <a:p>
            <a:pPr lvl="1" eaLnBrk="1" hangingPunct="1"/>
            <a:r>
              <a:rPr lang="he-IL" sz="2400" smtClean="0"/>
              <a:t>לקבלת הקלות בעונש. </a:t>
            </a:r>
          </a:p>
          <a:p>
            <a:pPr lvl="1" eaLnBrk="1" hangingPunct="1"/>
            <a:r>
              <a:rPr lang="he-IL" sz="2400" smtClean="0"/>
              <a:t>לדחיית עונש-בעיקר דחייה וביטול העונש.</a:t>
            </a:r>
          </a:p>
          <a:p>
            <a:pPr eaLnBrk="1" hangingPunct="1"/>
            <a:endParaRPr lang="he-IL" sz="2800" smtClean="0"/>
          </a:p>
          <a:p>
            <a:pPr eaLnBrk="1" hangingPunct="1"/>
            <a:endParaRPr lang="en-US" sz="2800" smtClean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מציין מיקום של כותרת תחתונה 4"/>
          <p:cNvSpPr>
            <a:spLocks noGrp="1"/>
          </p:cNvSpPr>
          <p:nvPr>
            <p:ph type="ftr" sz="quarter" idx="11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/>
              <a:t>BCBA </a:t>
            </a:r>
            <a:r>
              <a:rPr lang="he-IL"/>
              <a:t>מיכאל בן צבי</a:t>
            </a:r>
            <a:r>
              <a:rPr lang="en-US"/>
              <a:t>  </a:t>
            </a:r>
          </a:p>
        </p:txBody>
      </p:sp>
      <p:sp>
        <p:nvSpPr>
          <p:cNvPr id="16387" name="מציין מיקום של מספר שקופית 5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E1DA6DD9-C949-418F-8918-D56DE1A9AECC}" type="slidenum">
              <a:rPr lang="he-IL">
                <a:cs typeface="Arial" pitchFamily="34" charset="0"/>
              </a:rPr>
              <a:pPr/>
              <a:t>14</a:t>
            </a:fld>
            <a:endParaRPr lang="en-US">
              <a:cs typeface="Arial" pitchFamily="34" charset="0"/>
            </a:endParaRPr>
          </a:p>
        </p:txBody>
      </p:sp>
      <p:sp>
        <p:nvSpPr>
          <p:cNvPr id="1638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he-IL" smtClean="0"/>
              <a:t>חינוך לקבלת עונש</a:t>
            </a:r>
            <a:endParaRPr lang="en-US" smtClean="0"/>
          </a:p>
        </p:txBody>
      </p:sp>
      <p:sp>
        <p:nvSpPr>
          <p:cNvPr id="1638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he-IL" smtClean="0"/>
              <a:t>ילדים שמגיעים להתנהגות נאותה בעת ענישה מוכנים יותר לחיים במערכת חינוך ובבית.</a:t>
            </a:r>
          </a:p>
          <a:p>
            <a:pPr eaLnBrk="1" hangingPunct="1"/>
            <a:r>
              <a:rPr lang="he-IL" smtClean="0"/>
              <a:t>תהליך הקנייה של התנהגויות אלו חייב להיות מובנה בחינוך.</a:t>
            </a:r>
          </a:p>
          <a:p>
            <a:pPr lvl="1" eaLnBrk="1" hangingPunct="1"/>
            <a:r>
              <a:rPr lang="he-IL" smtClean="0"/>
              <a:t>החל בגיל הרך, מול מצבי ענישה ראשונים.</a:t>
            </a:r>
          </a:p>
          <a:p>
            <a:pPr eaLnBrk="1" hangingPunct="1"/>
            <a:r>
              <a:rPr lang="he-IL" smtClean="0"/>
              <a:t>ניתן לאמן להתנהגויות אלו באופן מובנה.</a:t>
            </a:r>
            <a:endParaRPr lang="en-US" smtClean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מציין מיקום של כותרת תחתונה 4"/>
          <p:cNvSpPr>
            <a:spLocks noGrp="1"/>
          </p:cNvSpPr>
          <p:nvPr>
            <p:ph type="ftr" sz="quarter" idx="11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/>
              <a:t>BCBA </a:t>
            </a:r>
            <a:r>
              <a:rPr lang="he-IL"/>
              <a:t>מיכאל בן צבי</a:t>
            </a:r>
            <a:r>
              <a:rPr lang="en-US"/>
              <a:t>  </a:t>
            </a:r>
          </a:p>
        </p:txBody>
      </p:sp>
      <p:sp>
        <p:nvSpPr>
          <p:cNvPr id="17411" name="מציין מיקום של מספר שקופית 5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02795DCA-F171-40EC-B7BF-4EB124881D97}" type="slidenum">
              <a:rPr lang="he-IL">
                <a:cs typeface="Arial" pitchFamily="34" charset="0"/>
              </a:rPr>
              <a:pPr/>
              <a:t>15</a:t>
            </a:fld>
            <a:endParaRPr lang="en-US">
              <a:cs typeface="Arial" pitchFamily="34" charset="0"/>
            </a:endParaRPr>
          </a:p>
        </p:txBody>
      </p:sp>
      <p:sp>
        <p:nvSpPr>
          <p:cNvPr id="1741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he-IL" smtClean="0"/>
              <a:t>חלק שני</a:t>
            </a:r>
            <a:endParaRPr lang="en-US" smtClean="0"/>
          </a:p>
        </p:txBody>
      </p:sp>
      <p:sp>
        <p:nvSpPr>
          <p:cNvPr id="1741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he-IL" smtClean="0"/>
              <a:t>תכניות להקניית התנהגות חברתית חיונית:</a:t>
            </a:r>
          </a:p>
          <a:p>
            <a:pPr lvl="1" eaLnBrk="1" hangingPunct="1"/>
            <a:r>
              <a:rPr lang="he-IL" smtClean="0"/>
              <a:t>הפסד בכבוד</a:t>
            </a:r>
          </a:p>
          <a:p>
            <a:pPr lvl="1" eaLnBrk="1" hangingPunct="1"/>
            <a:r>
              <a:rPr lang="he-IL" smtClean="0"/>
              <a:t>קבלת עונש בכבוד</a:t>
            </a:r>
            <a:endParaRPr lang="en-US" smtClean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מציין מיקום של כותרת תחתונה 4"/>
          <p:cNvSpPr>
            <a:spLocks noGrp="1"/>
          </p:cNvSpPr>
          <p:nvPr>
            <p:ph type="ftr" sz="quarter" idx="11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/>
              <a:t>BCBA </a:t>
            </a:r>
            <a:r>
              <a:rPr lang="he-IL"/>
              <a:t>מיכאל בן צבי</a:t>
            </a:r>
            <a:r>
              <a:rPr lang="en-US"/>
              <a:t>  </a:t>
            </a:r>
          </a:p>
        </p:txBody>
      </p:sp>
      <p:sp>
        <p:nvSpPr>
          <p:cNvPr id="18435" name="מציין מיקום של מספר שקופית 5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34A06F7E-AE94-417A-B837-782606D2DF3A}" type="slidenum">
              <a:rPr lang="he-IL">
                <a:cs typeface="Arial" pitchFamily="34" charset="0"/>
              </a:rPr>
              <a:pPr/>
              <a:t>16</a:t>
            </a:fld>
            <a:endParaRPr lang="en-US">
              <a:cs typeface="Arial" pitchFamily="34" charset="0"/>
            </a:endParaRPr>
          </a:p>
        </p:txBody>
      </p:sp>
      <p:sp>
        <p:nvSpPr>
          <p:cNvPr id="1843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he-IL" smtClean="0"/>
              <a:t>התנהגויות יעד לשינוי:</a:t>
            </a:r>
            <a:br>
              <a:rPr lang="he-IL" smtClean="0"/>
            </a:br>
            <a:r>
              <a:rPr lang="he-IL" smtClean="0"/>
              <a:t>תופעות נפוצות בעת הפסד</a:t>
            </a:r>
            <a:endParaRPr lang="en-US" smtClean="0"/>
          </a:p>
        </p:txBody>
      </p:sp>
      <p:sp>
        <p:nvSpPr>
          <p:cNvPr id="1843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he-IL" smtClean="0"/>
              <a:t>פסילת התחרות או השופט.</a:t>
            </a:r>
          </a:p>
          <a:p>
            <a:pPr lvl="1" eaLnBrk="1" hangingPunct="1"/>
            <a:r>
              <a:rPr lang="he-IL" smtClean="0"/>
              <a:t>"זה לא פר"....." זה לא היה כוחות"</a:t>
            </a:r>
          </a:p>
          <a:p>
            <a:pPr eaLnBrk="1" hangingPunct="1"/>
            <a:r>
              <a:rPr lang="he-IL" smtClean="0"/>
              <a:t>פרישה לפני תום התחרות.</a:t>
            </a:r>
          </a:p>
          <a:p>
            <a:pPr eaLnBrk="1" hangingPunct="1"/>
            <a:r>
              <a:rPr lang="he-IL" smtClean="0"/>
              <a:t>רמאות לצורך ניצחון. </a:t>
            </a:r>
          </a:p>
          <a:p>
            <a:pPr eaLnBrk="1" hangingPunct="1"/>
            <a:r>
              <a:rPr lang="he-IL" smtClean="0"/>
              <a:t>הריסת התחרות או המתקן.</a:t>
            </a:r>
          </a:p>
          <a:p>
            <a:pPr eaLnBrk="1" hangingPunct="1"/>
            <a:r>
              <a:rPr lang="he-IL" smtClean="0"/>
              <a:t>פגיעה אלימה או מכשילה במתחרה.</a:t>
            </a:r>
            <a:endParaRPr lang="en-US" smtClean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מציין מיקום של כותרת תחתונה 4"/>
          <p:cNvSpPr>
            <a:spLocks noGrp="1"/>
          </p:cNvSpPr>
          <p:nvPr>
            <p:ph type="ftr" sz="quarter" idx="11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/>
              <a:t>BCBA </a:t>
            </a:r>
            <a:r>
              <a:rPr lang="he-IL"/>
              <a:t>מיכאל בן צבי</a:t>
            </a:r>
            <a:r>
              <a:rPr lang="en-US"/>
              <a:t>  </a:t>
            </a:r>
          </a:p>
        </p:txBody>
      </p:sp>
      <p:sp>
        <p:nvSpPr>
          <p:cNvPr id="19459" name="מציין מיקום של מספר שקופית 5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0B3ED9CE-E704-4369-A4A2-60C97C5113E1}" type="slidenum">
              <a:rPr lang="he-IL">
                <a:cs typeface="Arial" pitchFamily="34" charset="0"/>
              </a:rPr>
              <a:pPr/>
              <a:t>17</a:t>
            </a:fld>
            <a:endParaRPr lang="en-US">
              <a:cs typeface="Arial" pitchFamily="34" charset="0"/>
            </a:endParaRPr>
          </a:p>
        </p:txBody>
      </p:sp>
      <p:sp>
        <p:nvSpPr>
          <p:cNvPr id="1946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he-IL" smtClean="0"/>
              <a:t>התנהגויות יעד לשינוי: </a:t>
            </a:r>
            <a:br>
              <a:rPr lang="he-IL" smtClean="0"/>
            </a:br>
            <a:r>
              <a:rPr lang="he-IL" smtClean="0"/>
              <a:t>תופעות נפוצות בזמן ענישה</a:t>
            </a:r>
            <a:endParaRPr lang="en-US" smtClean="0"/>
          </a:p>
        </p:txBody>
      </p:sp>
      <p:sp>
        <p:nvSpPr>
          <p:cNvPr id="1946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he-IL" smtClean="0"/>
              <a:t>ערעור על העונש (טענות לאי צדק וכו')</a:t>
            </a:r>
          </a:p>
          <a:p>
            <a:pPr eaLnBrk="1" hangingPunct="1"/>
            <a:r>
              <a:rPr lang="he-IL" smtClean="0"/>
              <a:t>בריחה מעונש</a:t>
            </a:r>
          </a:p>
          <a:p>
            <a:pPr lvl="1" eaLnBrk="1" hangingPunct="1"/>
            <a:r>
              <a:rPr lang="he-IL" smtClean="0"/>
              <a:t>לפני או אחרי תחילת העונש</a:t>
            </a:r>
          </a:p>
          <a:p>
            <a:pPr eaLnBrk="1" hangingPunct="1"/>
            <a:r>
              <a:rPr lang="he-IL" smtClean="0"/>
              <a:t>תקיפת המעניש</a:t>
            </a:r>
          </a:p>
          <a:p>
            <a:pPr lvl="1" eaLnBrk="1" hangingPunct="1"/>
            <a:r>
              <a:rPr lang="he-IL" smtClean="0"/>
              <a:t>כחלק מבריחה או כ"נקמה".</a:t>
            </a:r>
          </a:p>
          <a:p>
            <a:pPr eaLnBrk="1" hangingPunct="1"/>
            <a:r>
              <a:rPr lang="he-IL" smtClean="0"/>
              <a:t>הרסנות </a:t>
            </a:r>
          </a:p>
          <a:p>
            <a:pPr lvl="1" eaLnBrk="1" hangingPunct="1"/>
            <a:r>
              <a:rPr lang="he-IL" smtClean="0"/>
              <a:t>ענישת המעניש בהרס רכושו.</a:t>
            </a:r>
            <a:endParaRPr lang="en-US" smtClean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מציין מיקום של כותרת תחתונה 4"/>
          <p:cNvSpPr>
            <a:spLocks noGrp="1"/>
          </p:cNvSpPr>
          <p:nvPr>
            <p:ph type="ftr" sz="quarter" idx="11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/>
              <a:t>BCBA </a:t>
            </a:r>
            <a:r>
              <a:rPr lang="he-IL"/>
              <a:t>מיכאל בן צבי</a:t>
            </a:r>
            <a:r>
              <a:rPr lang="en-US"/>
              <a:t>  </a:t>
            </a:r>
          </a:p>
        </p:txBody>
      </p:sp>
      <p:sp>
        <p:nvSpPr>
          <p:cNvPr id="20483" name="מציין מיקום של מספר שקופית 5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DE4E4DD1-EC73-46BC-8FDB-2ED32A26E5EF}" type="slidenum">
              <a:rPr lang="he-IL">
                <a:cs typeface="Arial" pitchFamily="34" charset="0"/>
              </a:rPr>
              <a:pPr/>
              <a:t>18</a:t>
            </a:fld>
            <a:endParaRPr lang="en-US">
              <a:cs typeface="Arial" pitchFamily="34" charset="0"/>
            </a:endParaRPr>
          </a:p>
        </p:txBody>
      </p:sp>
      <p:sp>
        <p:nvSpPr>
          <p:cNvPr id="2048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he-IL" smtClean="0"/>
              <a:t>כיצד להקנות התנהגות נאותה?</a:t>
            </a:r>
            <a:endParaRPr lang="en-US" smtClean="0"/>
          </a:p>
        </p:txBody>
      </p:sp>
      <p:sp>
        <p:nvSpPr>
          <p:cNvPr id="2048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he-IL" smtClean="0"/>
              <a:t>הכללים להכנת תכנית זו מבוססים על עקרונות מוכרים:</a:t>
            </a:r>
          </a:p>
          <a:p>
            <a:pPr lvl="1" eaLnBrk="1" hangingPunct="1">
              <a:lnSpc>
                <a:spcPct val="90000"/>
              </a:lnSpc>
            </a:pPr>
            <a:r>
              <a:rPr lang="he-IL" smtClean="0"/>
              <a:t>זהה את התנאים המתאימים לאימון</a:t>
            </a:r>
          </a:p>
          <a:p>
            <a:pPr lvl="2" eaLnBrk="1" hangingPunct="1">
              <a:lnSpc>
                <a:spcPct val="90000"/>
              </a:lnSpc>
            </a:pPr>
            <a:r>
              <a:rPr lang="he-IL" smtClean="0"/>
              <a:t>מצבי הפסד וענישה.</a:t>
            </a:r>
          </a:p>
          <a:p>
            <a:pPr lvl="1" eaLnBrk="1" hangingPunct="1">
              <a:lnSpc>
                <a:spcPct val="90000"/>
              </a:lnSpc>
            </a:pPr>
            <a:r>
              <a:rPr lang="he-IL" smtClean="0"/>
              <a:t>דרג את התנאים לפי רמת קושי עולה, החל מהקל ביותר.</a:t>
            </a:r>
          </a:p>
          <a:p>
            <a:pPr lvl="1" eaLnBrk="1" hangingPunct="1">
              <a:lnSpc>
                <a:spcPct val="90000"/>
              </a:lnSpc>
            </a:pPr>
            <a:r>
              <a:rPr lang="he-IL" smtClean="0"/>
              <a:t>הצב מחזקים על התנהגות נאותה.</a:t>
            </a:r>
          </a:p>
          <a:p>
            <a:pPr lvl="1" eaLnBrk="1" hangingPunct="1">
              <a:lnSpc>
                <a:spcPct val="90000"/>
              </a:lnSpc>
            </a:pPr>
            <a:r>
              <a:rPr lang="he-IL" smtClean="0"/>
              <a:t>השתמש ברמז והדגמה להקלת הרכישה.</a:t>
            </a:r>
          </a:p>
          <a:p>
            <a:pPr lvl="1" eaLnBrk="1" hangingPunct="1">
              <a:lnSpc>
                <a:spcPct val="90000"/>
              </a:lnSpc>
            </a:pPr>
            <a:r>
              <a:rPr lang="he-IL" smtClean="0"/>
              <a:t>העלה רמת קושי רק אחרי שליטה ברמה קודמת.</a:t>
            </a:r>
            <a:endParaRPr lang="en-US" smtClean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מציין מיקום של כותרת תחתונה 4"/>
          <p:cNvSpPr>
            <a:spLocks noGrp="1"/>
          </p:cNvSpPr>
          <p:nvPr>
            <p:ph type="ftr" sz="quarter" idx="11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/>
              <a:t>BCBA </a:t>
            </a:r>
            <a:r>
              <a:rPr lang="he-IL"/>
              <a:t>מיכאל בן צבי</a:t>
            </a:r>
            <a:r>
              <a:rPr lang="en-US"/>
              <a:t>  </a:t>
            </a:r>
          </a:p>
        </p:txBody>
      </p:sp>
      <p:sp>
        <p:nvSpPr>
          <p:cNvPr id="21507" name="מציין מיקום של מספר שקופית 5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E9665F1B-B298-4BE4-9AA0-E12073D9EB23}" type="slidenum">
              <a:rPr lang="he-IL">
                <a:cs typeface="Arial" pitchFamily="34" charset="0"/>
              </a:rPr>
              <a:pPr/>
              <a:t>19</a:t>
            </a:fld>
            <a:endParaRPr lang="en-US">
              <a:cs typeface="Arial" pitchFamily="34" charset="0"/>
            </a:endParaRPr>
          </a:p>
        </p:txBody>
      </p:sp>
      <p:sp>
        <p:nvSpPr>
          <p:cNvPr id="2150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he-IL" smtClean="0"/>
              <a:t>1. אימון להפסד בכבוד</a:t>
            </a:r>
            <a:endParaRPr lang="en-US" smtClean="0"/>
          </a:p>
        </p:txBody>
      </p:sp>
      <p:sp>
        <p:nvSpPr>
          <p:cNvPr id="2150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he-IL" smtClean="0"/>
              <a:t>מה הם התנאים המתאימים ביותר לאימון, ומה הדרגה הקלה ביותר להפסד?</a:t>
            </a:r>
          </a:p>
          <a:p>
            <a:pPr lvl="1" eaLnBrk="1" hangingPunct="1"/>
            <a:r>
              <a:rPr lang="he-IL" smtClean="0"/>
              <a:t>התחרות הקצרה ביותר - צעד תחרות אחד.</a:t>
            </a:r>
          </a:p>
          <a:p>
            <a:pPr lvl="2" eaLnBrk="1" hangingPunct="1"/>
            <a:r>
              <a:rPr lang="he-IL" smtClean="0"/>
              <a:t>ריצה אל מטרה קרובה פעם אחת. </a:t>
            </a:r>
          </a:p>
          <a:p>
            <a:pPr lvl="1" eaLnBrk="1" hangingPunct="1"/>
            <a:r>
              <a:rPr lang="he-IL" smtClean="0"/>
              <a:t>ההבדל מבוסס מזל ולא יכולת.</a:t>
            </a:r>
          </a:p>
          <a:p>
            <a:pPr lvl="2" eaLnBrk="1" hangingPunct="1"/>
            <a:r>
              <a:rPr lang="he-IL" smtClean="0"/>
              <a:t>ילד מזהה שזה לא תלוי בו.</a:t>
            </a:r>
          </a:p>
          <a:p>
            <a:pPr lvl="2" eaLnBrk="1" hangingPunct="1"/>
            <a:r>
              <a:rPr lang="he-IL" smtClean="0"/>
              <a:t>ילד חווה הצלחות תכופות, כמו בהטלת מטבע, בגלל המקריות.</a:t>
            </a:r>
            <a:endParaRPr lang="en-US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מציין מיקום של כותרת תחתונה 4"/>
          <p:cNvSpPr>
            <a:spLocks noGrp="1"/>
          </p:cNvSpPr>
          <p:nvPr>
            <p:ph type="ftr" sz="quarter" idx="11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/>
              <a:t>BCBA </a:t>
            </a:r>
            <a:r>
              <a:rPr lang="he-IL"/>
              <a:t>מיכאל בן צבי</a:t>
            </a:r>
            <a:r>
              <a:rPr lang="en-US"/>
              <a:t>  </a:t>
            </a:r>
          </a:p>
        </p:txBody>
      </p:sp>
      <p:sp>
        <p:nvSpPr>
          <p:cNvPr id="4099" name="מציין מיקום של מספר שקופית 5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4819582F-AB6A-4A73-A3E5-1F0A4D20CA58}" type="slidenum">
              <a:rPr lang="he-IL">
                <a:cs typeface="Arial" pitchFamily="34" charset="0"/>
              </a:rPr>
              <a:pPr/>
              <a:t>2</a:t>
            </a:fld>
            <a:endParaRPr lang="en-US">
              <a:cs typeface="Arial" pitchFamily="34" charset="0"/>
            </a:endParaRPr>
          </a:p>
        </p:txBody>
      </p:sp>
      <p:sp>
        <p:nvSpPr>
          <p:cNvPr id="410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he-IL" smtClean="0"/>
              <a:t>חלק ראשון-ניתוח התופעות</a:t>
            </a:r>
            <a:endParaRPr lang="en-US" smtClean="0"/>
          </a:p>
        </p:txBody>
      </p:sp>
      <p:sp>
        <p:nvSpPr>
          <p:cNvPr id="410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he-IL" smtClean="0"/>
              <a:t>ניתוח התנהגות יישומי הוא מדע המשתמש במושגים מבוססים מחקרית.</a:t>
            </a:r>
          </a:p>
          <a:p>
            <a:pPr lvl="1" eaLnBrk="1" hangingPunct="1"/>
            <a:r>
              <a:rPr lang="he-IL" smtClean="0"/>
              <a:t>מחזקים, הכחדה, ענישה, פונקציה של התנהגות.</a:t>
            </a:r>
          </a:p>
          <a:p>
            <a:pPr eaLnBrk="1" hangingPunct="1"/>
            <a:r>
              <a:rPr lang="he-IL" smtClean="0"/>
              <a:t>נשתמש באלו לניתוח תופעה חברתית חמורה.</a:t>
            </a:r>
            <a:endParaRPr lang="en-US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מציין מיקום של כותרת תחתונה 4"/>
          <p:cNvSpPr>
            <a:spLocks noGrp="1"/>
          </p:cNvSpPr>
          <p:nvPr>
            <p:ph type="ftr" sz="quarter" idx="11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/>
              <a:t>BCBA </a:t>
            </a:r>
            <a:r>
              <a:rPr lang="he-IL"/>
              <a:t>מיכאל בן צבי</a:t>
            </a:r>
            <a:r>
              <a:rPr lang="en-US"/>
              <a:t>  </a:t>
            </a:r>
          </a:p>
        </p:txBody>
      </p:sp>
      <p:sp>
        <p:nvSpPr>
          <p:cNvPr id="22531" name="מציין מיקום של מספר שקופית 5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D9274C18-C611-4023-8F45-09E646E84836}" type="slidenum">
              <a:rPr lang="he-IL">
                <a:cs typeface="Arial" pitchFamily="34" charset="0"/>
              </a:rPr>
              <a:pPr/>
              <a:t>20</a:t>
            </a:fld>
            <a:endParaRPr lang="en-US">
              <a:cs typeface="Arial" pitchFamily="34" charset="0"/>
            </a:endParaRPr>
          </a:p>
        </p:txBody>
      </p:sp>
      <p:sp>
        <p:nvSpPr>
          <p:cNvPr id="2253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he-IL" smtClean="0"/>
              <a:t>מצבי אימון טובים להתחלה</a:t>
            </a:r>
            <a:endParaRPr lang="en-US" smtClean="0"/>
          </a:p>
        </p:txBody>
      </p:sp>
      <p:sp>
        <p:nvSpPr>
          <p:cNvPr id="2253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he-IL" smtClean="0"/>
              <a:t>הטלת קובייה - למי שיוצא פחות - מפסיד</a:t>
            </a:r>
          </a:p>
          <a:p>
            <a:pPr eaLnBrk="1" hangingPunct="1"/>
            <a:r>
              <a:rPr lang="he-IL" smtClean="0"/>
              <a:t>בחירת קלף - למי שיוצא פחות - מפסיד</a:t>
            </a:r>
          </a:p>
          <a:p>
            <a:pPr eaLnBrk="1" hangingPunct="1"/>
            <a:r>
              <a:rPr lang="he-IL" smtClean="0"/>
              <a:t>הטלת מטבע - למי שיוצא "עץ" - מפסיד</a:t>
            </a:r>
          </a:p>
          <a:p>
            <a:pPr eaLnBrk="1" hangingPunct="1"/>
            <a:r>
              <a:rPr lang="he-IL" smtClean="0"/>
              <a:t>משחק ים יבשה: מי שטועה מפסיד.</a:t>
            </a:r>
          </a:p>
          <a:p>
            <a:pPr lvl="1" eaLnBrk="1" hangingPunct="1"/>
            <a:r>
              <a:rPr lang="he-IL" smtClean="0"/>
              <a:t>זה כבר לא מזל, ופחות קל.</a:t>
            </a:r>
          </a:p>
          <a:p>
            <a:pPr eaLnBrk="1" hangingPunct="1"/>
            <a:r>
              <a:rPr lang="he-IL" smtClean="0"/>
              <a:t>העיקרון: מיד עם ההפסד מחזקים את המפסיד!!</a:t>
            </a:r>
          </a:p>
          <a:p>
            <a:pPr lvl="1" eaLnBrk="1" hangingPunct="1"/>
            <a:r>
              <a:rPr lang="he-IL" smtClean="0"/>
              <a:t>הפסדת הפעם, אבל קיבלת את זה בכבוד!</a:t>
            </a:r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מציין מיקום של כותרת תחתונה 4"/>
          <p:cNvSpPr>
            <a:spLocks noGrp="1"/>
          </p:cNvSpPr>
          <p:nvPr>
            <p:ph type="ftr" sz="quarter" idx="11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/>
              <a:t>BCBA </a:t>
            </a:r>
            <a:r>
              <a:rPr lang="he-IL"/>
              <a:t>מיכאל בן צבי</a:t>
            </a:r>
            <a:r>
              <a:rPr lang="en-US"/>
              <a:t>  </a:t>
            </a:r>
          </a:p>
        </p:txBody>
      </p:sp>
      <p:sp>
        <p:nvSpPr>
          <p:cNvPr id="23555" name="מציין מיקום של מספר שקופית 5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491E0F26-BC7E-486C-A30A-87EBFBFA7960}" type="slidenum">
              <a:rPr lang="he-IL">
                <a:cs typeface="Arial" pitchFamily="34" charset="0"/>
              </a:rPr>
              <a:pPr/>
              <a:t>21</a:t>
            </a:fld>
            <a:endParaRPr lang="en-US">
              <a:cs typeface="Arial" pitchFamily="34" charset="0"/>
            </a:endParaRPr>
          </a:p>
        </p:txBody>
      </p:sp>
      <p:sp>
        <p:nvSpPr>
          <p:cNvPr id="2355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he-IL" smtClean="0"/>
              <a:t>מהו הפסד בכבוד?</a:t>
            </a:r>
            <a:br>
              <a:rPr lang="he-IL" smtClean="0"/>
            </a:br>
            <a:r>
              <a:rPr lang="he-IL" smtClean="0"/>
              <a:t>הגדרת ההתנהגות הנרכשת</a:t>
            </a:r>
            <a:endParaRPr lang="en-US" smtClean="0"/>
          </a:p>
        </p:txBody>
      </p:sp>
      <p:sp>
        <p:nvSpPr>
          <p:cNvPr id="2355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he-IL" smtClean="0"/>
              <a:t>העדר התנהגות שלילית. רוגע.</a:t>
            </a:r>
          </a:p>
          <a:p>
            <a:pPr eaLnBrk="1" hangingPunct="1"/>
            <a:r>
              <a:rPr lang="he-IL" smtClean="0"/>
              <a:t>חיוך</a:t>
            </a:r>
          </a:p>
          <a:p>
            <a:pPr eaLnBrk="1" hangingPunct="1"/>
            <a:r>
              <a:rPr lang="he-IL" smtClean="0"/>
              <a:t>קשר עם המנצח.</a:t>
            </a:r>
          </a:p>
          <a:p>
            <a:pPr lvl="1" eaLnBrk="1" hangingPunct="1"/>
            <a:r>
              <a:rPr lang="he-IL" smtClean="0"/>
              <a:t>מילולי - סחתן, לבריאות, ניצחת!!</a:t>
            </a:r>
          </a:p>
          <a:p>
            <a:pPr lvl="1" eaLnBrk="1" hangingPunct="1"/>
            <a:r>
              <a:rPr lang="he-IL" smtClean="0"/>
              <a:t>פיזי - לחיצת יד, כיף.</a:t>
            </a:r>
          </a:p>
          <a:p>
            <a:pPr eaLnBrk="1" hangingPunct="1"/>
            <a:r>
              <a:rPr lang="he-IL" smtClean="0"/>
              <a:t>הבעת ביטחון בניצחונות בהמשך:</a:t>
            </a:r>
          </a:p>
          <a:p>
            <a:pPr lvl="1" eaLnBrk="1" hangingPunct="1"/>
            <a:r>
              <a:rPr lang="he-IL" smtClean="0"/>
              <a:t>פעם הבאה אולי אני אנצח.</a:t>
            </a:r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מציין מיקום של כותרת תחתונה 4"/>
          <p:cNvSpPr>
            <a:spLocks noGrp="1"/>
          </p:cNvSpPr>
          <p:nvPr>
            <p:ph type="ftr" sz="quarter" idx="11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/>
              <a:t>BCBA </a:t>
            </a:r>
            <a:r>
              <a:rPr lang="he-IL"/>
              <a:t>מיכאל בן צבי</a:t>
            </a:r>
            <a:r>
              <a:rPr lang="en-US"/>
              <a:t>  </a:t>
            </a:r>
          </a:p>
        </p:txBody>
      </p:sp>
      <p:sp>
        <p:nvSpPr>
          <p:cNvPr id="24579" name="מציין מיקום של מספר שקופית 5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45271170-9677-4BE8-906B-BCEC7AEDE3FE}" type="slidenum">
              <a:rPr lang="he-IL">
                <a:cs typeface="Arial" pitchFamily="34" charset="0"/>
              </a:rPr>
              <a:pPr/>
              <a:t>22</a:t>
            </a:fld>
            <a:endParaRPr lang="en-US">
              <a:cs typeface="Arial" pitchFamily="34" charset="0"/>
            </a:endParaRPr>
          </a:p>
        </p:txBody>
      </p:sp>
      <p:sp>
        <p:nvSpPr>
          <p:cNvPr id="2458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he-IL" smtClean="0"/>
              <a:t>חיזוק ההתנהגות הנאותה:</a:t>
            </a:r>
            <a:br>
              <a:rPr lang="he-IL" smtClean="0"/>
            </a:br>
            <a:r>
              <a:rPr lang="he-IL" smtClean="0"/>
              <a:t>מהו חיזוק למפסיד?</a:t>
            </a:r>
            <a:endParaRPr lang="en-US" smtClean="0"/>
          </a:p>
        </p:txBody>
      </p:sp>
      <p:sp>
        <p:nvSpPr>
          <p:cNvPr id="2458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he-IL" smtClean="0"/>
              <a:t>חיזוק התנהגויות נאותות בעת הפסד – יגביר סיכוי התרחשותן בעתיד במצבים דומים!</a:t>
            </a:r>
          </a:p>
          <a:p>
            <a:pPr eaLnBrk="1" hangingPunct="1">
              <a:lnSpc>
                <a:spcPct val="90000"/>
              </a:lnSpc>
            </a:pPr>
            <a:r>
              <a:rPr lang="he-IL" smtClean="0"/>
              <a:t>"פרס ניחומים" הוא חיזוק למפסיד.</a:t>
            </a:r>
          </a:p>
          <a:p>
            <a:pPr eaLnBrk="1" hangingPunct="1">
              <a:lnSpc>
                <a:spcPct val="90000"/>
              </a:lnSpc>
            </a:pPr>
            <a:r>
              <a:rPr lang="he-IL" smtClean="0"/>
              <a:t>ניתן לחזק בחיזוק מילולי ומוחשי - לאיזון מול החיזוק החברתי של המנצח.</a:t>
            </a:r>
          </a:p>
          <a:p>
            <a:pPr eaLnBrk="1" hangingPunct="1">
              <a:lnSpc>
                <a:spcPct val="90000"/>
              </a:lnSpc>
            </a:pPr>
            <a:r>
              <a:rPr lang="he-IL" smtClean="0"/>
              <a:t>לפני שאומרים מי המנצח - אומרים מי הפסיד בכבוד.	</a:t>
            </a:r>
          </a:p>
          <a:p>
            <a:pPr lvl="1" eaLnBrk="1" hangingPunct="1">
              <a:lnSpc>
                <a:spcPct val="90000"/>
              </a:lnSpc>
            </a:pPr>
            <a:r>
              <a:rPr lang="he-IL" smtClean="0"/>
              <a:t>בגלל זה קוראים למקום שלישי ושני לפני הראשון...</a:t>
            </a:r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מציין מיקום של כותרת תחתונה 4"/>
          <p:cNvSpPr>
            <a:spLocks noGrp="1"/>
          </p:cNvSpPr>
          <p:nvPr>
            <p:ph type="ftr" sz="quarter" idx="11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/>
              <a:t>BCBA </a:t>
            </a:r>
            <a:r>
              <a:rPr lang="he-IL"/>
              <a:t>מיכאל בן צבי</a:t>
            </a:r>
            <a:r>
              <a:rPr lang="en-US"/>
              <a:t>  </a:t>
            </a:r>
          </a:p>
        </p:txBody>
      </p:sp>
      <p:sp>
        <p:nvSpPr>
          <p:cNvPr id="25603" name="מציין מיקום של מספר שקופית 5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2690381D-778A-4F25-A296-C2DBA36B6DCA}" type="slidenum">
              <a:rPr lang="he-IL">
                <a:cs typeface="Arial" pitchFamily="34" charset="0"/>
              </a:rPr>
              <a:pPr/>
              <a:t>23</a:t>
            </a:fld>
            <a:endParaRPr lang="en-US">
              <a:cs typeface="Arial" pitchFamily="34" charset="0"/>
            </a:endParaRPr>
          </a:p>
        </p:txBody>
      </p:sp>
      <p:sp>
        <p:nvSpPr>
          <p:cNvPr id="2560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he-IL" smtClean="0"/>
              <a:t>מהן דרגות הקושי</a:t>
            </a:r>
            <a:endParaRPr lang="en-US" smtClean="0"/>
          </a:p>
        </p:txBody>
      </p:sp>
      <p:sp>
        <p:nvSpPr>
          <p:cNvPr id="2560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2017713"/>
            <a:ext cx="8116888" cy="41148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he-IL" sz="2800" smtClean="0"/>
              <a:t>מצבי מזל ארוכים יותר ויותר.</a:t>
            </a:r>
          </a:p>
          <a:p>
            <a:pPr lvl="1" eaLnBrk="1" hangingPunct="1">
              <a:lnSpc>
                <a:spcPct val="90000"/>
              </a:lnSpc>
            </a:pPr>
            <a:r>
              <a:rPr lang="he-IL" sz="2400" smtClean="0"/>
              <a:t>שתי הטלות מטבע, 3, 4, וכו.</a:t>
            </a:r>
          </a:p>
          <a:p>
            <a:pPr eaLnBrk="1" hangingPunct="1">
              <a:lnSpc>
                <a:spcPct val="90000"/>
              </a:lnSpc>
            </a:pPr>
            <a:r>
              <a:rPr lang="he-IL" sz="2800" smtClean="0"/>
              <a:t>מצבי צבירה לקראת מספר הולך וגדל. </a:t>
            </a:r>
          </a:p>
          <a:p>
            <a:pPr lvl="1" eaLnBrk="1" hangingPunct="1">
              <a:lnSpc>
                <a:spcPct val="90000"/>
              </a:lnSpc>
            </a:pPr>
            <a:r>
              <a:rPr lang="he-IL" sz="2400" smtClean="0"/>
              <a:t>מי יעלה ראשון ל-100</a:t>
            </a:r>
          </a:p>
          <a:p>
            <a:pPr eaLnBrk="1" hangingPunct="1">
              <a:lnSpc>
                <a:spcPct val="90000"/>
              </a:lnSpc>
            </a:pPr>
            <a:r>
              <a:rPr lang="he-IL" sz="2800" smtClean="0"/>
              <a:t>מצבי מזל עם נסיגות: סולמות וחבלים.</a:t>
            </a:r>
          </a:p>
          <a:p>
            <a:pPr eaLnBrk="1" hangingPunct="1">
              <a:lnSpc>
                <a:spcPct val="90000"/>
              </a:lnSpc>
            </a:pPr>
            <a:r>
              <a:rPr lang="he-IL" sz="2800" smtClean="0"/>
              <a:t>מצבי מזל עם שילוב יכולת או חשיבה.</a:t>
            </a:r>
          </a:p>
          <a:p>
            <a:pPr lvl="1" eaLnBrk="1" hangingPunct="1">
              <a:lnSpc>
                <a:spcPct val="90000"/>
              </a:lnSpc>
            </a:pPr>
            <a:r>
              <a:rPr lang="he-IL" sz="2400" smtClean="0"/>
              <a:t>בספורט.</a:t>
            </a:r>
          </a:p>
          <a:p>
            <a:pPr lvl="2" eaLnBrk="1" hangingPunct="1">
              <a:lnSpc>
                <a:spcPct val="90000"/>
              </a:lnSpc>
            </a:pPr>
            <a:r>
              <a:rPr lang="he-IL" sz="2000" smtClean="0"/>
              <a:t>דוגמא, הטלת מטבע קובעת מי יזרוק לסל, ורק קליעה מזכה בנקודה</a:t>
            </a:r>
          </a:p>
          <a:p>
            <a:pPr lvl="1" eaLnBrk="1" hangingPunct="1">
              <a:lnSpc>
                <a:spcPct val="90000"/>
              </a:lnSpc>
            </a:pPr>
            <a:r>
              <a:rPr lang="he-IL" sz="2400" smtClean="0"/>
              <a:t>במשחקי קלפים כמו טאקי, </a:t>
            </a:r>
            <a:r>
              <a:rPr lang="en-US" sz="2400" smtClean="0"/>
              <a:t>RACE</a:t>
            </a:r>
            <a:r>
              <a:rPr lang="he-IL" sz="2400" smtClean="0"/>
              <a:t>. בשש בש.</a:t>
            </a:r>
            <a:endParaRPr lang="en-US" sz="24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מציין מיקום של כותרת תחתונה 4"/>
          <p:cNvSpPr>
            <a:spLocks noGrp="1"/>
          </p:cNvSpPr>
          <p:nvPr>
            <p:ph type="ftr" sz="quarter" idx="11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/>
              <a:t>BCBA </a:t>
            </a:r>
            <a:r>
              <a:rPr lang="he-IL"/>
              <a:t>מיכאל בן צבי</a:t>
            </a:r>
            <a:r>
              <a:rPr lang="en-US"/>
              <a:t>  </a:t>
            </a:r>
          </a:p>
        </p:txBody>
      </p:sp>
      <p:sp>
        <p:nvSpPr>
          <p:cNvPr id="26627" name="מציין מיקום של מספר שקופית 5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73D37BB6-09CA-41B2-8A74-4F6AD79E1E02}" type="slidenum">
              <a:rPr lang="he-IL">
                <a:cs typeface="Arial" pitchFamily="34" charset="0"/>
              </a:rPr>
              <a:pPr/>
              <a:t>24</a:t>
            </a:fld>
            <a:endParaRPr lang="en-US">
              <a:cs typeface="Arial" pitchFamily="34" charset="0"/>
            </a:endParaRPr>
          </a:p>
        </p:txBody>
      </p:sp>
      <p:sp>
        <p:nvSpPr>
          <p:cNvPr id="2662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2662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he-IL" sz="1400" smtClean="0"/>
              <a:t>השלבים:</a:t>
            </a:r>
          </a:p>
          <a:p>
            <a:pPr eaLnBrk="1" hangingPunct="1">
              <a:lnSpc>
                <a:spcPct val="80000"/>
              </a:lnSpc>
            </a:pPr>
            <a:r>
              <a:rPr lang="he-IL" sz="1400" smtClean="0"/>
              <a:t>דרגה קלה ביותר להפסד: הפסד המבוסס על מזל ולא על יכולת (ע' מזהה שזה לא תלוי בו, חווה הצלחות תכופות בגלל המקריות) דוגמא – הטלת קוביה – למי שיוצא הכי הרבה מנצח ולמי שהכי פחות מפסיד, בחירת קלף, הטלת מטבע.</a:t>
            </a:r>
          </a:p>
          <a:p>
            <a:pPr eaLnBrk="1" hangingPunct="1">
              <a:lnSpc>
                <a:spcPct val="80000"/>
              </a:lnSpc>
            </a:pPr>
            <a:r>
              <a:rPr lang="he-IL" sz="1400" smtClean="0"/>
              <a:t>הפסד המבוסס על מזל אך ארוך יותר ויותר – סכום שתי הטלות קוביה, מצבי צבירה לקראת מס' הולך וגדל – מי שמגיע ראשון ל 10, 100.</a:t>
            </a:r>
          </a:p>
          <a:p>
            <a:pPr eaLnBrk="1" hangingPunct="1">
              <a:lnSpc>
                <a:spcPct val="80000"/>
              </a:lnSpc>
            </a:pPr>
            <a:r>
              <a:rPr lang="he-IL" sz="1400" smtClean="0"/>
              <a:t>מצבי מזל עם נסיגות – סולמות וחבלים</a:t>
            </a:r>
          </a:p>
          <a:p>
            <a:pPr eaLnBrk="1" hangingPunct="1">
              <a:lnSpc>
                <a:spcPct val="80000"/>
              </a:lnSpc>
            </a:pPr>
            <a:r>
              <a:rPr lang="he-IL" sz="1400" smtClean="0"/>
              <a:t>מצבי מזל עם שילוב יכולת כשהתוצאה ידועה מראש. למשל – מי שהטיל מס' גדול מתחיל ומראש אומרים לע' מה תהיה התוצאה (אם לא יודע את התוצאה נמנע מהתנסות) – "אני מתחילה, אבל אתה בטוח תנצח..."</a:t>
            </a:r>
          </a:p>
          <a:p>
            <a:pPr eaLnBrk="1" hangingPunct="1">
              <a:lnSpc>
                <a:spcPct val="80000"/>
              </a:lnSpc>
            </a:pPr>
            <a:r>
              <a:rPr lang="he-IL" sz="1400" smtClean="0"/>
              <a:t>כנ"ל עם תוצאת הפסד – אחרי שנצח בממוצע 3 פעמים נאמר לו "עכשיו אנחנו נשחק ואני אנצח.. " תוך הבטחה שבתור הבא הוא ינצח.</a:t>
            </a:r>
          </a:p>
          <a:p>
            <a:pPr eaLnBrk="1" hangingPunct="1">
              <a:lnSpc>
                <a:spcPct val="80000"/>
              </a:lnSpc>
            </a:pPr>
            <a:r>
              <a:rPr lang="he-IL" sz="1400" smtClean="0"/>
              <a:t>יחס של נצחון והפסד 1:1 ידוע מראש.</a:t>
            </a:r>
          </a:p>
          <a:p>
            <a:pPr eaLnBrk="1" hangingPunct="1">
              <a:lnSpc>
                <a:spcPct val="80000"/>
              </a:lnSpc>
            </a:pPr>
            <a:r>
              <a:rPr lang="he-IL" sz="1400" smtClean="0"/>
              <a:t>הפסד רנדומלי לכאורה – נותנים לע' יותר לנצח אך לא מיידעים אותו על התוצאה. יחס של 1:2</a:t>
            </a:r>
          </a:p>
          <a:p>
            <a:pPr eaLnBrk="1" hangingPunct="1">
              <a:lnSpc>
                <a:spcPct val="80000"/>
              </a:lnSpc>
            </a:pPr>
            <a:r>
              <a:rPr lang="he-IL" sz="1400" smtClean="0"/>
              <a:t>הפסד ונצחון רנדומלי מול מבוגר.</a:t>
            </a:r>
          </a:p>
          <a:p>
            <a:pPr eaLnBrk="1" hangingPunct="1">
              <a:lnSpc>
                <a:spcPct val="80000"/>
              </a:lnSpc>
            </a:pPr>
            <a:r>
              <a:rPr lang="he-IL" sz="1400" smtClean="0"/>
              <a:t>הפסד מול ילד מוכר (חבר קרוב, אחות תאומה)   "עכשיו תתני לו לנצח... עכשיו תשתדלי לנצח אותו..." ללא ידיעתו של ע'.</a:t>
            </a:r>
          </a:p>
          <a:p>
            <a:pPr eaLnBrk="1" hangingPunct="1">
              <a:lnSpc>
                <a:spcPct val="80000"/>
              </a:lnSpc>
            </a:pPr>
            <a:r>
              <a:rPr lang="he-IL" sz="1400" smtClean="0"/>
              <a:t>הפסד מול ילד מוכר ללא מניפולציה</a:t>
            </a:r>
          </a:p>
          <a:p>
            <a:pPr eaLnBrk="1" hangingPunct="1">
              <a:lnSpc>
                <a:spcPct val="80000"/>
              </a:lnSpc>
            </a:pPr>
            <a:r>
              <a:rPr lang="he-IL" sz="1400" smtClean="0"/>
              <a:t>הפסד מול כל ילד</a:t>
            </a:r>
          </a:p>
          <a:p>
            <a:pPr eaLnBrk="1" hangingPunct="1">
              <a:lnSpc>
                <a:spcPct val="80000"/>
              </a:lnSpc>
            </a:pPr>
            <a:r>
              <a:rPr lang="he-IL" sz="1400" smtClean="0"/>
              <a:t>הפסד בקבוצה במצב טבעי (שעת חצר, יום ספורט)</a:t>
            </a:r>
            <a:endParaRPr lang="en-US" sz="1400" smtClean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מציין מיקום של כותרת תחתונה 4"/>
          <p:cNvSpPr>
            <a:spLocks noGrp="1"/>
          </p:cNvSpPr>
          <p:nvPr>
            <p:ph type="ftr" sz="quarter" idx="11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/>
              <a:t>BCBA </a:t>
            </a:r>
            <a:r>
              <a:rPr lang="he-IL"/>
              <a:t>מיכאל בן צבי</a:t>
            </a:r>
            <a:r>
              <a:rPr lang="en-US"/>
              <a:t>  </a:t>
            </a:r>
          </a:p>
        </p:txBody>
      </p:sp>
      <p:sp>
        <p:nvSpPr>
          <p:cNvPr id="27651" name="מציין מיקום של מספר שקופית 5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657B47D7-4715-4ED5-B6DF-F3137754122C}" type="slidenum">
              <a:rPr lang="he-IL">
                <a:cs typeface="Arial" pitchFamily="34" charset="0"/>
              </a:rPr>
              <a:pPr/>
              <a:t>25</a:t>
            </a:fld>
            <a:endParaRPr lang="en-US">
              <a:cs typeface="Arial" pitchFamily="34" charset="0"/>
            </a:endParaRPr>
          </a:p>
        </p:txBody>
      </p:sp>
      <p:sp>
        <p:nvSpPr>
          <p:cNvPr id="2765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he-IL" smtClean="0"/>
              <a:t>אימון במצבים מורכבים להפסד</a:t>
            </a:r>
            <a:endParaRPr lang="en-US" smtClean="0"/>
          </a:p>
        </p:txBody>
      </p:sp>
      <p:sp>
        <p:nvSpPr>
          <p:cNvPr id="2765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he-IL" smtClean="0"/>
              <a:t>התארכות התחרות.</a:t>
            </a:r>
          </a:p>
          <a:p>
            <a:pPr eaLnBrk="1" hangingPunct="1"/>
            <a:r>
              <a:rPr lang="he-IL" smtClean="0"/>
              <a:t>הכנסת מרכיב פרס והגדלת הפרס בהדרגה.</a:t>
            </a:r>
          </a:p>
          <a:p>
            <a:pPr lvl="1" eaLnBrk="1" hangingPunct="1"/>
            <a:r>
              <a:rPr lang="he-IL" smtClean="0"/>
              <a:t>מעלה מתח כשמחזק עולה בערכו.</a:t>
            </a:r>
          </a:p>
          <a:p>
            <a:pPr eaLnBrk="1" hangingPunct="1"/>
            <a:r>
              <a:rPr lang="he-IL" smtClean="0"/>
              <a:t>הגדלת החלק של יכולת לעומת מזל.</a:t>
            </a:r>
          </a:p>
          <a:p>
            <a:pPr eaLnBrk="1" hangingPunct="1"/>
            <a:r>
              <a:rPr lang="he-IL" smtClean="0"/>
              <a:t>הכנסת מרכיב קבוצתי: זוג מול זוג.</a:t>
            </a:r>
          </a:p>
          <a:p>
            <a:pPr eaLnBrk="1" hangingPunct="1"/>
            <a:r>
              <a:rPr lang="he-IL" smtClean="0"/>
              <a:t>הגדלת הרכב הקבוצה.</a:t>
            </a:r>
          </a:p>
          <a:p>
            <a:pPr eaLnBrk="1" hangingPunct="1"/>
            <a:r>
              <a:rPr lang="he-IL" smtClean="0"/>
              <a:t>קבלת חברים חלשים לקבוצה.</a:t>
            </a:r>
          </a:p>
          <a:p>
            <a:pPr eaLnBrk="1" hangingPunct="1"/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מציין מיקום של כותרת תחתונה 4"/>
          <p:cNvSpPr>
            <a:spLocks noGrp="1"/>
          </p:cNvSpPr>
          <p:nvPr>
            <p:ph type="ftr" sz="quarter" idx="11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/>
              <a:t>BCBA </a:t>
            </a:r>
            <a:r>
              <a:rPr lang="he-IL"/>
              <a:t>מיכאל בן צבי</a:t>
            </a:r>
            <a:r>
              <a:rPr lang="en-US"/>
              <a:t>  </a:t>
            </a:r>
          </a:p>
        </p:txBody>
      </p:sp>
      <p:sp>
        <p:nvSpPr>
          <p:cNvPr id="28675" name="מציין מיקום של מספר שקופית 5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D5652C2D-03F3-49AA-BC41-D7B37A9C30D8}" type="slidenum">
              <a:rPr lang="he-IL">
                <a:cs typeface="Arial" pitchFamily="34" charset="0"/>
              </a:rPr>
              <a:pPr/>
              <a:t>26</a:t>
            </a:fld>
            <a:endParaRPr lang="en-US">
              <a:cs typeface="Arial" pitchFamily="34" charset="0"/>
            </a:endParaRPr>
          </a:p>
        </p:txBody>
      </p:sp>
      <p:sp>
        <p:nvSpPr>
          <p:cNvPr id="2867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he-IL" smtClean="0"/>
              <a:t>2. אימון לקבלת עונש</a:t>
            </a:r>
            <a:endParaRPr lang="en-US" smtClean="0"/>
          </a:p>
        </p:txBody>
      </p:sp>
      <p:sp>
        <p:nvSpPr>
          <p:cNvPr id="2867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he-IL" smtClean="0"/>
              <a:t>עונש: אירוע אברסיבי, המופיע אחר התנהגות ומפחית את התרחשותה בעתיד.</a:t>
            </a:r>
          </a:p>
          <a:p>
            <a:pPr eaLnBrk="1" hangingPunct="1"/>
            <a:r>
              <a:rPr lang="he-IL" smtClean="0"/>
              <a:t>אברסיבי - מונח המביע אי נעימות לאדם, וניכר בהתרחקות ממנו, בדחייה מפניו.</a:t>
            </a:r>
          </a:p>
          <a:p>
            <a:pPr eaLnBrk="1" hangingPunct="1"/>
            <a:r>
              <a:rPr lang="he-IL" smtClean="0"/>
              <a:t>אימון לקבלת עונש הוא אימון להתנהגות נאותה בעת ואחרי מצב אברסיבי שמופעל על התנהגות.</a:t>
            </a:r>
          </a:p>
          <a:p>
            <a:pPr eaLnBrk="1" hangingPunct="1"/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מציין מיקום של כותרת תחתונה 4"/>
          <p:cNvSpPr>
            <a:spLocks noGrp="1"/>
          </p:cNvSpPr>
          <p:nvPr>
            <p:ph type="ftr" sz="quarter" idx="11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/>
              <a:t>BCBA </a:t>
            </a:r>
            <a:r>
              <a:rPr lang="he-IL"/>
              <a:t>מיכאל בן צבי</a:t>
            </a:r>
            <a:r>
              <a:rPr lang="en-US"/>
              <a:t>  </a:t>
            </a:r>
          </a:p>
        </p:txBody>
      </p:sp>
      <p:sp>
        <p:nvSpPr>
          <p:cNvPr id="29699" name="מציין מיקום של מספר שקופית 5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56E2CB34-5536-4E16-832D-684DD0D9CBF5}" type="slidenum">
              <a:rPr lang="he-IL">
                <a:cs typeface="Arial" pitchFamily="34" charset="0"/>
              </a:rPr>
              <a:pPr/>
              <a:t>27</a:t>
            </a:fld>
            <a:endParaRPr lang="en-US">
              <a:cs typeface="Arial" pitchFamily="34" charset="0"/>
            </a:endParaRPr>
          </a:p>
        </p:txBody>
      </p:sp>
      <p:sp>
        <p:nvSpPr>
          <p:cNvPr id="2970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he-IL" smtClean="0"/>
              <a:t>מהי התנהגות נאותה בעת ענישה?</a:t>
            </a:r>
            <a:endParaRPr lang="en-US" smtClean="0"/>
          </a:p>
        </p:txBody>
      </p:sp>
      <p:sp>
        <p:nvSpPr>
          <p:cNvPr id="2970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he-IL" sz="2800" smtClean="0"/>
              <a:t>מול הטלת העונש - התנהגות מילולית נאותה</a:t>
            </a:r>
          </a:p>
          <a:p>
            <a:pPr lvl="1" eaLnBrk="1" hangingPunct="1">
              <a:lnSpc>
                <a:spcPct val="80000"/>
              </a:lnSpc>
            </a:pPr>
            <a:r>
              <a:rPr lang="he-IL" sz="2400" smtClean="0"/>
              <a:t>העדר קללות, העדר וכחנות צדקנית ("לא אני התחלתי..")</a:t>
            </a:r>
          </a:p>
          <a:p>
            <a:pPr lvl="1" eaLnBrk="1" hangingPunct="1">
              <a:lnSpc>
                <a:spcPct val="80000"/>
              </a:lnSpc>
            </a:pPr>
            <a:r>
              <a:rPr lang="he-IL" sz="2400" smtClean="0"/>
              <a:t>ביטוי קבלה מילולית ("נכון, מגיע לי")</a:t>
            </a:r>
          </a:p>
          <a:p>
            <a:pPr eaLnBrk="1" hangingPunct="1">
              <a:lnSpc>
                <a:spcPct val="80000"/>
              </a:lnSpc>
            </a:pPr>
            <a:r>
              <a:rPr lang="he-IL" sz="2800" smtClean="0"/>
              <a:t>התנהגות מצייתת לעונש: </a:t>
            </a:r>
          </a:p>
          <a:p>
            <a:pPr lvl="1" eaLnBrk="1" hangingPunct="1">
              <a:lnSpc>
                <a:spcPct val="80000"/>
              </a:lnSpc>
            </a:pPr>
            <a:r>
              <a:rPr lang="he-IL" sz="2400" smtClean="0"/>
              <a:t>הליכה לאן שצריך (בפסק זמן) </a:t>
            </a:r>
          </a:p>
          <a:p>
            <a:pPr lvl="1" eaLnBrk="1" hangingPunct="1">
              <a:lnSpc>
                <a:spcPct val="80000"/>
              </a:lnSpc>
            </a:pPr>
            <a:r>
              <a:rPr lang="he-IL" sz="2400" smtClean="0"/>
              <a:t>ביצוע מטלה (בתיקון יתר)</a:t>
            </a:r>
          </a:p>
          <a:p>
            <a:pPr lvl="1" eaLnBrk="1" hangingPunct="1">
              <a:lnSpc>
                <a:spcPct val="80000"/>
              </a:lnSpc>
            </a:pPr>
            <a:r>
              <a:rPr lang="he-IL" sz="2400" smtClean="0"/>
              <a:t>נתינה ותשלום (בקנס)</a:t>
            </a:r>
          </a:p>
          <a:p>
            <a:pPr eaLnBrk="1" hangingPunct="1">
              <a:lnSpc>
                <a:spcPct val="80000"/>
              </a:lnSpc>
            </a:pPr>
            <a:r>
              <a:rPr lang="he-IL" sz="2800" smtClean="0"/>
              <a:t>ביטויים לא תוקפניים של התנהגות מילולית ופיזית</a:t>
            </a:r>
          </a:p>
          <a:p>
            <a:pPr lvl="1" eaLnBrk="1" hangingPunct="1">
              <a:lnSpc>
                <a:spcPct val="80000"/>
              </a:lnSpc>
            </a:pPr>
            <a:r>
              <a:rPr lang="he-IL" sz="2400" smtClean="0"/>
              <a:t>לעזאזל, שיט!!</a:t>
            </a:r>
          </a:p>
          <a:p>
            <a:pPr lvl="1" eaLnBrk="1" hangingPunct="1">
              <a:lnSpc>
                <a:spcPct val="80000"/>
              </a:lnSpc>
            </a:pPr>
            <a:r>
              <a:rPr lang="he-IL" sz="2400" smtClean="0"/>
              <a:t>תנועות מחאה בלתי מזיקות (רקיעה ברצפה).</a:t>
            </a:r>
            <a:endParaRPr lang="en-US" sz="24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מציין מיקום של כותרת תחתונה 4"/>
          <p:cNvSpPr>
            <a:spLocks noGrp="1"/>
          </p:cNvSpPr>
          <p:nvPr>
            <p:ph type="ftr" sz="quarter" idx="11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/>
              <a:t>BCBA </a:t>
            </a:r>
            <a:r>
              <a:rPr lang="he-IL"/>
              <a:t>מיכאל בן צבי</a:t>
            </a:r>
            <a:r>
              <a:rPr lang="en-US"/>
              <a:t>  </a:t>
            </a:r>
          </a:p>
        </p:txBody>
      </p:sp>
      <p:sp>
        <p:nvSpPr>
          <p:cNvPr id="30723" name="מציין מיקום של מספר שקופית 5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9394BA99-65C1-4E76-AF47-9EDD09FC1316}" type="slidenum">
              <a:rPr lang="he-IL">
                <a:cs typeface="Arial" pitchFamily="34" charset="0"/>
              </a:rPr>
              <a:pPr/>
              <a:t>28</a:t>
            </a:fld>
            <a:endParaRPr lang="en-US">
              <a:cs typeface="Arial" pitchFamily="34" charset="0"/>
            </a:endParaRPr>
          </a:p>
        </p:txBody>
      </p:sp>
      <p:sp>
        <p:nvSpPr>
          <p:cNvPr id="3072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he-IL" smtClean="0"/>
              <a:t>כיצד מאמנים?</a:t>
            </a:r>
            <a:endParaRPr lang="en-US" smtClean="0"/>
          </a:p>
        </p:txBody>
      </p:sp>
      <p:sp>
        <p:nvSpPr>
          <p:cNvPr id="3072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he-IL" smtClean="0"/>
              <a:t>מקיימים סקר מענישים: לדרוג עוצמת העונש.</a:t>
            </a:r>
          </a:p>
          <a:p>
            <a:pPr eaLnBrk="1" hangingPunct="1"/>
            <a:r>
              <a:rPr lang="he-IL" smtClean="0"/>
              <a:t>מאמנים לעמוד בפני מצבי עונש הולכים וגדלים בהדרגה.</a:t>
            </a:r>
          </a:p>
          <a:p>
            <a:pPr lvl="1" eaLnBrk="1" hangingPunct="1"/>
            <a:r>
              <a:rPr lang="he-IL" smtClean="0"/>
              <a:t>מתחילים בעונש קצר מאוד וקל מאד.</a:t>
            </a:r>
          </a:p>
          <a:p>
            <a:pPr lvl="1" eaLnBrk="1" hangingPunct="1"/>
            <a:r>
              <a:rPr lang="he-IL" smtClean="0"/>
              <a:t>מעלים בהדרגה את משך העונש ואת חומרתו.</a:t>
            </a:r>
          </a:p>
          <a:p>
            <a:pPr eaLnBrk="1" hangingPunct="1"/>
            <a:r>
              <a:rPr lang="he-IL" smtClean="0"/>
              <a:t>מחזקים התנהגות נאותה בזמן שהעונש מוטל.</a:t>
            </a:r>
          </a:p>
          <a:p>
            <a:pPr lvl="1" eaLnBrk="1" hangingPunct="1"/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מציין מיקום של כותרת תחתונה 4"/>
          <p:cNvSpPr>
            <a:spLocks noGrp="1"/>
          </p:cNvSpPr>
          <p:nvPr>
            <p:ph type="ftr" sz="quarter" idx="11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/>
              <a:t>BCBA </a:t>
            </a:r>
            <a:r>
              <a:rPr lang="he-IL"/>
              <a:t>מיכאל בן צבי</a:t>
            </a:r>
            <a:r>
              <a:rPr lang="en-US"/>
              <a:t>  </a:t>
            </a:r>
          </a:p>
        </p:txBody>
      </p:sp>
      <p:sp>
        <p:nvSpPr>
          <p:cNvPr id="31747" name="מציין מיקום של מספר שקופית 5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90E449F4-5721-43BF-9049-571024DCE086}" type="slidenum">
              <a:rPr lang="he-IL">
                <a:cs typeface="Arial" pitchFamily="34" charset="0"/>
              </a:rPr>
              <a:pPr/>
              <a:t>29</a:t>
            </a:fld>
            <a:endParaRPr lang="en-US">
              <a:cs typeface="Arial" pitchFamily="34" charset="0"/>
            </a:endParaRPr>
          </a:p>
        </p:txBody>
      </p:sp>
      <p:sp>
        <p:nvSpPr>
          <p:cNvPr id="3174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he-IL" smtClean="0"/>
              <a:t>אימון לפני הענישה</a:t>
            </a:r>
            <a:endParaRPr lang="en-US" smtClean="0"/>
          </a:p>
        </p:txBody>
      </p:sp>
      <p:sp>
        <p:nvSpPr>
          <p:cNvPr id="3174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he-IL" smtClean="0"/>
              <a:t>בעת מצב ענישה האדם נמצא לאחר התנהגות לא נאותה. </a:t>
            </a:r>
          </a:p>
          <a:p>
            <a:pPr eaLnBrk="1" hangingPunct="1"/>
            <a:r>
              <a:rPr lang="he-IL" smtClean="0"/>
              <a:t>אין זו הפעם הראשונה, ויש היסטוריה של ענישה שלא התקבלה.</a:t>
            </a:r>
          </a:p>
          <a:p>
            <a:pPr eaLnBrk="1" hangingPunct="1"/>
            <a:r>
              <a:rPr lang="he-IL" smtClean="0"/>
              <a:t>לכן יש סיכוי להתנהגות לא נאותה מלכתחילה</a:t>
            </a:r>
          </a:p>
          <a:p>
            <a:pPr eaLnBrk="1" hangingPunct="1"/>
            <a:r>
              <a:rPr lang="he-IL" smtClean="0"/>
              <a:t>זה לא זמן מתאים לאימון!!</a:t>
            </a:r>
          </a:p>
          <a:p>
            <a:pPr eaLnBrk="1" hangingPunct="1"/>
            <a:r>
              <a:rPr lang="he-IL" smtClean="0"/>
              <a:t>צריך להתחיל לפני כן!</a:t>
            </a:r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מציין מיקום של כותרת תחתונה 4"/>
          <p:cNvSpPr>
            <a:spLocks noGrp="1"/>
          </p:cNvSpPr>
          <p:nvPr>
            <p:ph type="ftr" sz="quarter" idx="11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/>
              <a:t>BCBA </a:t>
            </a:r>
            <a:r>
              <a:rPr lang="he-IL"/>
              <a:t>מיכאל בן צבי</a:t>
            </a:r>
            <a:r>
              <a:rPr lang="en-US"/>
              <a:t>  </a:t>
            </a:r>
          </a:p>
        </p:txBody>
      </p:sp>
      <p:sp>
        <p:nvSpPr>
          <p:cNvPr id="5123" name="מציין מיקום של מספר שקופית 5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991D7AB6-7368-4C83-AA13-65D856E6E066}" type="slidenum">
              <a:rPr lang="he-IL">
                <a:cs typeface="Arial" pitchFamily="34" charset="0"/>
              </a:rPr>
              <a:pPr/>
              <a:t>3</a:t>
            </a:fld>
            <a:endParaRPr lang="en-US">
              <a:cs typeface="Arial" pitchFamily="34" charset="0"/>
            </a:endParaRPr>
          </a:p>
        </p:txBody>
      </p:sp>
      <p:sp>
        <p:nvSpPr>
          <p:cNvPr id="512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he-IL" smtClean="0"/>
              <a:t>1. הפסד וכשלון חברתי</a:t>
            </a:r>
            <a:endParaRPr lang="en-US" smtClean="0"/>
          </a:p>
        </p:txBody>
      </p:sp>
      <p:sp>
        <p:nvSpPr>
          <p:cNvPr id="512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he-IL" smtClean="0"/>
              <a:t>השתתפות בפעילות חברתית וחיים בחברה רגילה כוללים בהכרח גם הפסד (לזולת, בתחרות) וכישלון (במילוי משימה) במצבים חברתיים ותחרותיים.</a:t>
            </a:r>
          </a:p>
          <a:p>
            <a:pPr eaLnBrk="1" hangingPunct="1"/>
            <a:r>
              <a:rPr lang="he-IL" smtClean="0"/>
              <a:t>ההתנהגויות בעת הפסד וכשלון הן רבות ושונות:</a:t>
            </a:r>
          </a:p>
          <a:p>
            <a:pPr lvl="1" eaLnBrk="1" hangingPunct="1"/>
            <a:r>
              <a:rPr lang="he-IL" smtClean="0"/>
              <a:t>יש נאותות: "הפסד בכבוד", התגברות על כשלון.</a:t>
            </a:r>
          </a:p>
          <a:p>
            <a:pPr lvl="1" eaLnBrk="1" hangingPunct="1"/>
            <a:r>
              <a:rPr lang="he-IL" smtClean="0"/>
              <a:t>ויש בלתי נאותות: אגרסיביות, הרסנות, המנעות מהמשך הפעילות.</a:t>
            </a:r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מציין מיקום של כותרת תחתונה 4"/>
          <p:cNvSpPr>
            <a:spLocks noGrp="1"/>
          </p:cNvSpPr>
          <p:nvPr>
            <p:ph type="ftr" sz="quarter" idx="11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/>
              <a:t>BCBA </a:t>
            </a:r>
            <a:r>
              <a:rPr lang="he-IL"/>
              <a:t>מיכאל בן צבי</a:t>
            </a:r>
            <a:r>
              <a:rPr lang="en-US"/>
              <a:t>  </a:t>
            </a:r>
          </a:p>
        </p:txBody>
      </p:sp>
      <p:sp>
        <p:nvSpPr>
          <p:cNvPr id="32771" name="מציין מיקום של מספר שקופית 5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EDBC86CE-C4C5-407C-9EB9-D98D2640B8AA}" type="slidenum">
              <a:rPr lang="he-IL">
                <a:cs typeface="Arial" pitchFamily="34" charset="0"/>
              </a:rPr>
              <a:pPr/>
              <a:t>30</a:t>
            </a:fld>
            <a:endParaRPr lang="en-US">
              <a:cs typeface="Arial" pitchFamily="34" charset="0"/>
            </a:endParaRPr>
          </a:p>
        </p:txBody>
      </p:sp>
      <p:sp>
        <p:nvSpPr>
          <p:cNvPr id="3277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he-IL" smtClean="0"/>
              <a:t>כיצד אפשר להתאמן לפני העונש?</a:t>
            </a:r>
            <a:endParaRPr lang="en-US" smtClean="0"/>
          </a:p>
        </p:txBody>
      </p:sp>
      <p:sp>
        <p:nvSpPr>
          <p:cNvPr id="3277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he-IL" sz="2800" smtClean="0"/>
              <a:t>אפשר להתחיל ב"אימון על יבש".</a:t>
            </a:r>
          </a:p>
          <a:p>
            <a:pPr eaLnBrk="1" hangingPunct="1"/>
            <a:r>
              <a:rPr lang="he-IL" sz="2800" smtClean="0"/>
              <a:t>להסביר ולהדגים כיצד יתרחש תהליך הענישה ולהציע "שכר" לאימון קבלת העונש.</a:t>
            </a:r>
          </a:p>
          <a:p>
            <a:pPr lvl="1" eaLnBrk="1" hangingPunct="1"/>
            <a:r>
              <a:rPr lang="he-IL" sz="2400" smtClean="0"/>
              <a:t>אם אתה רוצה להשתתף, קודם נלמד מה קורה בכרטיס אדום, אם אני שולח אותך הצידה.....</a:t>
            </a:r>
          </a:p>
          <a:p>
            <a:pPr eaLnBrk="1" hangingPunct="1"/>
            <a:r>
              <a:rPr lang="he-IL" sz="2800" smtClean="0"/>
              <a:t>ליצר מצבי "כאילו" על דרגה נמוכה של ענישה - במשחק תפקידים.</a:t>
            </a:r>
          </a:p>
          <a:p>
            <a:pPr eaLnBrk="1" hangingPunct="1"/>
            <a:r>
              <a:rPr lang="he-IL" sz="2800" smtClean="0"/>
              <a:t>להתחיל לחזק על התנהגות נאותה במצבי סרק. </a:t>
            </a:r>
            <a:endParaRPr lang="en-US" sz="28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מציין מיקום של כותרת תחתונה 4"/>
          <p:cNvSpPr>
            <a:spLocks noGrp="1"/>
          </p:cNvSpPr>
          <p:nvPr>
            <p:ph type="ftr" sz="quarter" idx="11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/>
              <a:t>BCBA </a:t>
            </a:r>
            <a:r>
              <a:rPr lang="he-IL"/>
              <a:t>מיכאל בן צבי</a:t>
            </a:r>
            <a:r>
              <a:rPr lang="en-US"/>
              <a:t>  </a:t>
            </a:r>
          </a:p>
        </p:txBody>
      </p:sp>
      <p:sp>
        <p:nvSpPr>
          <p:cNvPr id="33795" name="מציין מיקום של מספר שקופית 5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C89B445B-CFB0-43AE-A90B-30100D1D010A}" type="slidenum">
              <a:rPr lang="he-IL">
                <a:cs typeface="Arial" pitchFamily="34" charset="0"/>
              </a:rPr>
              <a:pPr/>
              <a:t>31</a:t>
            </a:fld>
            <a:endParaRPr lang="en-US">
              <a:cs typeface="Arial" pitchFamily="34" charset="0"/>
            </a:endParaRPr>
          </a:p>
        </p:txBody>
      </p:sp>
      <p:sp>
        <p:nvSpPr>
          <p:cNvPr id="3379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he-IL" smtClean="0"/>
              <a:t>אימון מקדים מול ענישה</a:t>
            </a:r>
            <a:endParaRPr lang="en-US" smtClean="0"/>
          </a:p>
        </p:txBody>
      </p:sp>
      <p:sp>
        <p:nvSpPr>
          <p:cNvPr id="3379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he-IL" smtClean="0"/>
              <a:t>ענישה של פסק זמן - אני אומר לך ללכת ונראה איך אתה הולך בעצמך....</a:t>
            </a:r>
          </a:p>
          <a:p>
            <a:pPr eaLnBrk="1" hangingPunct="1"/>
            <a:r>
              <a:rPr lang="he-IL" smtClean="0"/>
              <a:t>ענישה של תיקון יתר - אתה תצטרך לנקות אם תלכלך, נראה איך אתה עושה זאת עכשיו....</a:t>
            </a:r>
          </a:p>
          <a:p>
            <a:pPr eaLnBrk="1" hangingPunct="1"/>
            <a:r>
              <a:rPr lang="he-IL" smtClean="0"/>
              <a:t>ענישה של קנס - אם תעבור על הכללים תצטרך לתת לי מהקופה שלך...</a:t>
            </a:r>
          </a:p>
          <a:p>
            <a:pPr eaLnBrk="1" hangingPunct="1"/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מציין מיקום של כותרת תחתונה 4"/>
          <p:cNvSpPr>
            <a:spLocks noGrp="1"/>
          </p:cNvSpPr>
          <p:nvPr>
            <p:ph type="ftr" sz="quarter" idx="11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/>
              <a:t>BCBA </a:t>
            </a:r>
            <a:r>
              <a:rPr lang="he-IL"/>
              <a:t>מיכאל בן צבי</a:t>
            </a:r>
            <a:r>
              <a:rPr lang="en-US"/>
              <a:t>  </a:t>
            </a:r>
          </a:p>
        </p:txBody>
      </p:sp>
      <p:sp>
        <p:nvSpPr>
          <p:cNvPr id="34819" name="מציין מיקום של מספר שקופית 5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A1A79DC3-07EF-49CC-8361-648E5757CEE5}" type="slidenum">
              <a:rPr lang="he-IL">
                <a:cs typeface="Arial" pitchFamily="34" charset="0"/>
              </a:rPr>
              <a:pPr/>
              <a:t>32</a:t>
            </a:fld>
            <a:endParaRPr lang="en-US">
              <a:cs typeface="Arial" pitchFamily="34" charset="0"/>
            </a:endParaRPr>
          </a:p>
        </p:txBody>
      </p:sp>
      <p:sp>
        <p:nvSpPr>
          <p:cNvPr id="3482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he-IL" smtClean="0"/>
              <a:t>האם אפשר לחזק בזמן עונש?</a:t>
            </a:r>
            <a:endParaRPr lang="en-US" smtClean="0"/>
          </a:p>
        </p:txBody>
      </p:sp>
      <p:sp>
        <p:nvSpPr>
          <p:cNvPr id="3482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he-IL" sz="2800" smtClean="0"/>
              <a:t>האם החיזוק אינו סותר את העונש?</a:t>
            </a:r>
          </a:p>
          <a:p>
            <a:pPr eaLnBrk="1" hangingPunct="1"/>
            <a:r>
              <a:rPr lang="he-IL" sz="2800" smtClean="0"/>
              <a:t>התנהגויות מחוזקות בהתאם לקשר הזמן התקף</a:t>
            </a:r>
          </a:p>
          <a:p>
            <a:pPr lvl="1" eaLnBrk="1" hangingPunct="1"/>
            <a:r>
              <a:rPr lang="he-IL" sz="2400" smtClean="0"/>
              <a:t>אם אחרי התנהגות לא נאותה יש התנהגות נאותה של קבלת עונש, החיזוק יגביר אותן ולא את ההתנהגות המקורית שבגינה נענש.</a:t>
            </a:r>
          </a:p>
          <a:p>
            <a:pPr lvl="2" eaLnBrk="1" hangingPunct="1"/>
            <a:r>
              <a:rPr lang="he-IL" sz="2000" smtClean="0"/>
              <a:t>אלא אם כן הפרס גבוה במיוחד, ונוצרת שרשרת מחוזקת.</a:t>
            </a:r>
          </a:p>
          <a:p>
            <a:pPr eaLnBrk="1" hangingPunct="1"/>
            <a:r>
              <a:rPr lang="he-IL" sz="2800" smtClean="0"/>
              <a:t>יש להקפיד על הספציפיות של החיזוק - ניתן על כך שעמדת בעונש בכבוד.</a:t>
            </a:r>
            <a:endParaRPr lang="en-US" sz="28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מציין מיקום של כותרת תחתונה 4"/>
          <p:cNvSpPr>
            <a:spLocks noGrp="1"/>
          </p:cNvSpPr>
          <p:nvPr>
            <p:ph type="ftr" sz="quarter" idx="11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/>
              <a:t>BCBA </a:t>
            </a:r>
            <a:r>
              <a:rPr lang="he-IL"/>
              <a:t>מיכאל בן צבי</a:t>
            </a:r>
            <a:r>
              <a:rPr lang="en-US"/>
              <a:t>  </a:t>
            </a:r>
          </a:p>
        </p:txBody>
      </p:sp>
      <p:sp>
        <p:nvSpPr>
          <p:cNvPr id="35843" name="מציין מיקום של מספר שקופית 5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AC8008AD-10FA-46B1-81B0-6B6B260FD279}" type="slidenum">
              <a:rPr lang="he-IL">
                <a:cs typeface="Arial" pitchFamily="34" charset="0"/>
              </a:rPr>
              <a:pPr/>
              <a:t>33</a:t>
            </a:fld>
            <a:endParaRPr lang="en-US">
              <a:cs typeface="Arial" pitchFamily="34" charset="0"/>
            </a:endParaRPr>
          </a:p>
        </p:txBody>
      </p:sp>
      <p:sp>
        <p:nvSpPr>
          <p:cNvPr id="3584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he-IL" smtClean="0"/>
              <a:t>ובעת הענישה?</a:t>
            </a:r>
            <a:endParaRPr lang="en-US" smtClean="0"/>
          </a:p>
        </p:txBody>
      </p:sp>
      <p:sp>
        <p:nvSpPr>
          <p:cNvPr id="3584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he-IL" smtClean="0"/>
              <a:t>יש להזכיר את הכללים ואת היכולת שנרכשה.</a:t>
            </a:r>
          </a:p>
          <a:p>
            <a:pPr lvl="1" eaLnBrk="1" hangingPunct="1"/>
            <a:r>
              <a:rPr lang="he-IL" smtClean="0"/>
              <a:t>זהו רמז להתנהגות נאותה.</a:t>
            </a:r>
          </a:p>
          <a:p>
            <a:pPr eaLnBrk="1" hangingPunct="1"/>
            <a:r>
              <a:rPr lang="he-IL" smtClean="0"/>
              <a:t>יש להזכיר את המוטיבציה: שקבלת העונש בכבוד מחוזקת:</a:t>
            </a:r>
          </a:p>
          <a:p>
            <a:pPr lvl="1" eaLnBrk="1" hangingPunct="1"/>
            <a:r>
              <a:rPr lang="he-IL" smtClean="0"/>
              <a:t>קיצור זמן הענישה....</a:t>
            </a:r>
          </a:p>
          <a:p>
            <a:pPr lvl="1" eaLnBrk="1" hangingPunct="1"/>
            <a:r>
              <a:rPr lang="he-IL" smtClean="0"/>
              <a:t>הפחתת הקנס.....</a:t>
            </a:r>
          </a:p>
          <a:p>
            <a:pPr lvl="2" eaLnBrk="1" hangingPunct="1"/>
            <a:r>
              <a:rPr lang="he-IL" smtClean="0"/>
              <a:t>זה מה שעושים בבתי הכלא, והשוטרים בכבישים.</a:t>
            </a:r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מציין מיקום של כותרת תחתונה 4"/>
          <p:cNvSpPr>
            <a:spLocks noGrp="1"/>
          </p:cNvSpPr>
          <p:nvPr>
            <p:ph type="ftr" sz="quarter" idx="11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/>
              <a:t>BCBA </a:t>
            </a:r>
            <a:r>
              <a:rPr lang="he-IL"/>
              <a:t>מיכאל בן צבי</a:t>
            </a:r>
            <a:r>
              <a:rPr lang="en-US"/>
              <a:t>  </a:t>
            </a:r>
          </a:p>
        </p:txBody>
      </p:sp>
      <p:sp>
        <p:nvSpPr>
          <p:cNvPr id="36867" name="מציין מיקום של מספר שקופית 5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56CB68D9-8D4E-4C4A-AC55-2348C85353D9}" type="slidenum">
              <a:rPr lang="he-IL">
                <a:cs typeface="Arial" pitchFamily="34" charset="0"/>
              </a:rPr>
              <a:pPr/>
              <a:t>34</a:t>
            </a:fld>
            <a:endParaRPr lang="en-US">
              <a:cs typeface="Arial" pitchFamily="34" charset="0"/>
            </a:endParaRPr>
          </a:p>
        </p:txBody>
      </p:sp>
      <p:sp>
        <p:nvSpPr>
          <p:cNvPr id="3686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he-IL" smtClean="0"/>
              <a:t>הדרגתיות באימון</a:t>
            </a:r>
            <a:endParaRPr lang="en-US" smtClean="0"/>
          </a:p>
        </p:txBody>
      </p:sp>
      <p:sp>
        <p:nvSpPr>
          <p:cNvPr id="3686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he-IL" smtClean="0"/>
              <a:t>לצורך התכנית, מתאימים את עוצמת העונש לדרגות האימון המתאימות.</a:t>
            </a:r>
          </a:p>
          <a:p>
            <a:pPr eaLnBrk="1" hangingPunct="1"/>
            <a:r>
              <a:rPr lang="he-IL" smtClean="0"/>
              <a:t>גם התנהגויות חמורות מקבלות עונש "קטן" כדי לקבל התנהגות נאותה של קבלת העונש.</a:t>
            </a:r>
            <a:endParaRPr lang="en-US" smtClean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מציין מיקום של כותרת תחתונה 4"/>
          <p:cNvSpPr>
            <a:spLocks noGrp="1"/>
          </p:cNvSpPr>
          <p:nvPr>
            <p:ph type="ftr" sz="quarter" idx="11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/>
              <a:t>BCBA </a:t>
            </a:r>
            <a:r>
              <a:rPr lang="he-IL"/>
              <a:t>מיכאל בן צבי</a:t>
            </a:r>
            <a:r>
              <a:rPr lang="en-US"/>
              <a:t>  </a:t>
            </a:r>
          </a:p>
        </p:txBody>
      </p:sp>
      <p:sp>
        <p:nvSpPr>
          <p:cNvPr id="37891" name="מציין מיקום של מספר שקופית 5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8623ADCE-78FE-407C-AF39-EF5AF36EBDC6}" type="slidenum">
              <a:rPr lang="he-IL">
                <a:cs typeface="Arial" pitchFamily="34" charset="0"/>
              </a:rPr>
              <a:pPr/>
              <a:t>35</a:t>
            </a:fld>
            <a:endParaRPr lang="en-US">
              <a:cs typeface="Arial" pitchFamily="34" charset="0"/>
            </a:endParaRPr>
          </a:p>
        </p:txBody>
      </p:sp>
      <p:sp>
        <p:nvSpPr>
          <p:cNvPr id="3789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he-IL" smtClean="0"/>
              <a:t>דרך אחרת, קצרה יותר</a:t>
            </a:r>
            <a:endParaRPr lang="en-US" smtClean="0"/>
          </a:p>
        </p:txBody>
      </p:sp>
      <p:sp>
        <p:nvSpPr>
          <p:cNvPr id="3789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he-IL" smtClean="0"/>
              <a:t>במידה ואפשר: מטילים את העונש ומקיימים אותו ללא פשרה גם כנגד התנהגות לא נאותה.</a:t>
            </a:r>
          </a:p>
          <a:p>
            <a:pPr eaLnBrk="1" hangingPunct="1"/>
            <a:r>
              <a:rPr lang="he-IL" smtClean="0"/>
              <a:t>אם הילד אינו מצליח להפחית, למנוע או להקטין את עוצמת העונש, התנהגויות ההתנגדות לא יחוזקו ויפחתו בהדרגה.</a:t>
            </a:r>
          </a:p>
          <a:p>
            <a:pPr eaLnBrk="1" hangingPunct="1"/>
            <a:r>
              <a:rPr lang="he-IL" smtClean="0"/>
              <a:t>אין זה בונה התנהגות נאותה, אבל בהחלט מקטין ומעלים התנגדות.</a:t>
            </a:r>
            <a:endParaRPr lang="en-US" smtClean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מציין מיקום של כותרת תחתונה 4"/>
          <p:cNvSpPr>
            <a:spLocks noGrp="1"/>
          </p:cNvSpPr>
          <p:nvPr>
            <p:ph type="ftr" sz="quarter" idx="11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/>
              <a:t>BCBA </a:t>
            </a:r>
            <a:r>
              <a:rPr lang="he-IL"/>
              <a:t>מיכאל בן צבי</a:t>
            </a:r>
            <a:r>
              <a:rPr lang="en-US"/>
              <a:t>  </a:t>
            </a:r>
          </a:p>
        </p:txBody>
      </p:sp>
      <p:sp>
        <p:nvSpPr>
          <p:cNvPr id="38915" name="מציין מיקום של מספר שקופית 5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65D941D9-23D7-4ADD-B539-477D8BBB6BA5}" type="slidenum">
              <a:rPr lang="he-IL">
                <a:cs typeface="Arial" pitchFamily="34" charset="0"/>
              </a:rPr>
              <a:pPr/>
              <a:t>36</a:t>
            </a:fld>
            <a:endParaRPr lang="en-US">
              <a:cs typeface="Arial" pitchFamily="34" charset="0"/>
            </a:endParaRPr>
          </a:p>
        </p:txBody>
      </p:sp>
      <p:sp>
        <p:nvSpPr>
          <p:cNvPr id="3891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he-IL" smtClean="0"/>
              <a:t>תחזית של הפסד ועונש</a:t>
            </a:r>
            <a:endParaRPr lang="en-US" smtClean="0"/>
          </a:p>
        </p:txBody>
      </p:sp>
      <p:sp>
        <p:nvSpPr>
          <p:cNvPr id="3891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he-IL" sz="2800" smtClean="0"/>
              <a:t>אחת ההתנהגויות המסייעות לקבלת הפסד ועונש היא </a:t>
            </a:r>
            <a:r>
              <a:rPr lang="he-IL" sz="2800" smtClean="0">
                <a:solidFill>
                  <a:schemeClr val="hlink"/>
                </a:solidFill>
              </a:rPr>
              <a:t>זיהוי מוקדם של המצב</a:t>
            </a:r>
            <a:r>
              <a:rPr lang="he-IL" sz="2800" smtClean="0"/>
              <a:t>.</a:t>
            </a:r>
          </a:p>
          <a:p>
            <a:pPr eaLnBrk="1" hangingPunct="1">
              <a:lnSpc>
                <a:spcPct val="80000"/>
              </a:lnSpc>
            </a:pPr>
            <a:r>
              <a:rPr lang="he-IL" sz="2800" smtClean="0"/>
              <a:t>אם המצב צפוי - יש זמן הסתגלות אליו, והתגובות השליליות פוחתות.</a:t>
            </a:r>
          </a:p>
          <a:p>
            <a:pPr eaLnBrk="1" hangingPunct="1">
              <a:lnSpc>
                <a:spcPct val="80000"/>
              </a:lnSpc>
            </a:pPr>
            <a:r>
              <a:rPr lang="he-IL" sz="2800" smtClean="0"/>
              <a:t>במצב תחרות: כשיש זיהוי מוקדם להפסד, המתח לא נבנה לרמות גבוהות.</a:t>
            </a:r>
          </a:p>
          <a:p>
            <a:pPr lvl="1" eaLnBrk="1" hangingPunct="1">
              <a:lnSpc>
                <a:spcPct val="80000"/>
              </a:lnSpc>
            </a:pPr>
            <a:r>
              <a:rPr lang="he-IL" sz="2400" smtClean="0"/>
              <a:t>אך צריך התמדה מול הפסד צפוי, וזה לא קל.</a:t>
            </a:r>
          </a:p>
          <a:p>
            <a:pPr eaLnBrk="1" hangingPunct="1">
              <a:lnSpc>
                <a:spcPct val="80000"/>
              </a:lnSpc>
            </a:pPr>
            <a:r>
              <a:rPr lang="he-IL" sz="2800" smtClean="0"/>
              <a:t>במצב עונש שצפוי מראש: יש סיכוי להימנע ממנו על ידי התנהגות נאותה מתקנת.</a:t>
            </a:r>
          </a:p>
          <a:p>
            <a:pPr lvl="1" eaLnBrk="1" hangingPunct="1">
              <a:lnSpc>
                <a:spcPct val="80000"/>
              </a:lnSpc>
            </a:pPr>
            <a:r>
              <a:rPr lang="he-IL" sz="2400" smtClean="0"/>
              <a:t>ניתן להתכונן למצב.</a:t>
            </a:r>
            <a:endParaRPr lang="en-US" sz="2400" smtClean="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מציין מיקום של כותרת תחתונה 4"/>
          <p:cNvSpPr>
            <a:spLocks noGrp="1"/>
          </p:cNvSpPr>
          <p:nvPr>
            <p:ph type="ftr" sz="quarter" idx="11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/>
              <a:t>BCBA </a:t>
            </a:r>
            <a:r>
              <a:rPr lang="he-IL"/>
              <a:t>מיכאל בן צבי</a:t>
            </a:r>
            <a:r>
              <a:rPr lang="en-US"/>
              <a:t>  </a:t>
            </a:r>
          </a:p>
        </p:txBody>
      </p:sp>
      <p:sp>
        <p:nvSpPr>
          <p:cNvPr id="39939" name="מציין מיקום של מספר שקופית 5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D671A349-C1BB-469C-B148-D19726D52EB1}" type="slidenum">
              <a:rPr lang="he-IL">
                <a:cs typeface="Arial" pitchFamily="34" charset="0"/>
              </a:rPr>
              <a:pPr/>
              <a:t>37</a:t>
            </a:fld>
            <a:endParaRPr lang="en-US">
              <a:cs typeface="Arial" pitchFamily="34" charset="0"/>
            </a:endParaRPr>
          </a:p>
        </p:txBody>
      </p:sp>
      <p:sp>
        <p:nvSpPr>
          <p:cNvPr id="3994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he-IL" smtClean="0"/>
              <a:t>שיפוט עצמי</a:t>
            </a:r>
            <a:endParaRPr lang="en-US" smtClean="0"/>
          </a:p>
        </p:txBody>
      </p:sp>
      <p:sp>
        <p:nvSpPr>
          <p:cNvPr id="3994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he-IL" smtClean="0"/>
              <a:t>שיפוט נכון של היחיד את התנהגויותיו יכול להביא לתחזית נכונה - האם אפסיד או איענש.</a:t>
            </a:r>
          </a:p>
          <a:p>
            <a:pPr eaLnBrk="1" hangingPunct="1"/>
            <a:r>
              <a:rPr lang="he-IL" smtClean="0"/>
              <a:t>תוצאות אפשריות: </a:t>
            </a:r>
          </a:p>
          <a:p>
            <a:pPr lvl="1" eaLnBrk="1" hangingPunct="1"/>
            <a:r>
              <a:rPr lang="he-IL" smtClean="0"/>
              <a:t>שיפור התנהגות למניעת ההפסד.</a:t>
            </a:r>
          </a:p>
          <a:p>
            <a:pPr lvl="1" eaLnBrk="1" hangingPunct="1"/>
            <a:r>
              <a:rPr lang="he-IL" smtClean="0"/>
              <a:t>הסתגלות.</a:t>
            </a:r>
          </a:p>
          <a:p>
            <a:pPr eaLnBrk="1" hangingPunct="1"/>
            <a:r>
              <a:rPr lang="he-IL" smtClean="0"/>
              <a:t>שיפוט זו התנהגות ניתנת להקניה</a:t>
            </a:r>
          </a:p>
          <a:p>
            <a:pPr lvl="1" eaLnBrk="1" hangingPunct="1"/>
            <a:r>
              <a:rPr lang="he-IL" smtClean="0"/>
              <a:t>"מה אתה חושב הולך לקרות?"</a:t>
            </a:r>
            <a:endParaRPr lang="en-US" smtClean="0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מציין מיקום של כותרת תחתונה 4"/>
          <p:cNvSpPr>
            <a:spLocks noGrp="1"/>
          </p:cNvSpPr>
          <p:nvPr>
            <p:ph type="ftr" sz="quarter" idx="11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/>
              <a:t>BCBA </a:t>
            </a:r>
            <a:r>
              <a:rPr lang="he-IL"/>
              <a:t>מיכאל בן צבי</a:t>
            </a:r>
            <a:r>
              <a:rPr lang="en-US"/>
              <a:t>  </a:t>
            </a:r>
          </a:p>
        </p:txBody>
      </p:sp>
      <p:sp>
        <p:nvSpPr>
          <p:cNvPr id="40963" name="מציין מיקום של מספר שקופית 5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D4F0BFC2-0176-40FB-A97F-DB4AC5476238}" type="slidenum">
              <a:rPr lang="he-IL">
                <a:cs typeface="Arial" pitchFamily="34" charset="0"/>
              </a:rPr>
              <a:pPr/>
              <a:t>38</a:t>
            </a:fld>
            <a:endParaRPr lang="en-US">
              <a:cs typeface="Arial" pitchFamily="34" charset="0"/>
            </a:endParaRPr>
          </a:p>
        </p:txBody>
      </p:sp>
      <p:sp>
        <p:nvSpPr>
          <p:cNvPr id="4096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he-IL" smtClean="0"/>
              <a:t>דיון מסכם</a:t>
            </a:r>
            <a:endParaRPr lang="en-US" smtClean="0"/>
          </a:p>
        </p:txBody>
      </p:sp>
      <p:sp>
        <p:nvSpPr>
          <p:cNvPr id="4096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he-IL" smtClean="0"/>
              <a:t>אין להירתע מהתמודדות עם התנהגות קשה בעת הפסד וענישה.</a:t>
            </a:r>
          </a:p>
          <a:p>
            <a:pPr eaLnBrk="1" hangingPunct="1">
              <a:lnSpc>
                <a:spcPct val="90000"/>
              </a:lnSpc>
            </a:pPr>
            <a:r>
              <a:rPr lang="he-IL" smtClean="0"/>
              <a:t>אין להימנע מהטלת עונש בגלל התנהגות אלימה בעת הטלתו.</a:t>
            </a:r>
          </a:p>
          <a:p>
            <a:pPr eaLnBrk="1" hangingPunct="1">
              <a:lnSpc>
                <a:spcPct val="90000"/>
              </a:lnSpc>
            </a:pPr>
            <a:r>
              <a:rPr lang="he-IL" smtClean="0"/>
              <a:t>אין להימנע מתחרות כדי לחסוך התנהגות קשה בהפסד.</a:t>
            </a:r>
          </a:p>
          <a:p>
            <a:pPr eaLnBrk="1" hangingPunct="1">
              <a:lnSpc>
                <a:spcPct val="90000"/>
              </a:lnSpc>
            </a:pPr>
            <a:r>
              <a:rPr lang="he-IL" smtClean="0">
                <a:solidFill>
                  <a:schemeClr val="hlink"/>
                </a:solidFill>
              </a:rPr>
              <a:t>צריך ואפשר לאמן להתנהגות נאותה בתכנית מובנית!</a:t>
            </a:r>
            <a:endParaRPr lang="en-US" smtClean="0">
              <a:solidFill>
                <a:schemeClr val="hlink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מציין מיקום של כותרת תחתונה 4"/>
          <p:cNvSpPr>
            <a:spLocks noGrp="1"/>
          </p:cNvSpPr>
          <p:nvPr>
            <p:ph type="ftr" sz="quarter" idx="11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/>
              <a:t>BCBA </a:t>
            </a:r>
            <a:r>
              <a:rPr lang="he-IL"/>
              <a:t>מיכאל בן צבי</a:t>
            </a:r>
            <a:r>
              <a:rPr lang="en-US"/>
              <a:t>  </a:t>
            </a:r>
          </a:p>
        </p:txBody>
      </p:sp>
      <p:sp>
        <p:nvSpPr>
          <p:cNvPr id="6147" name="מציין מיקום של מספר שקופית 5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B5981BA4-7645-4A09-A965-4147D2376446}" type="slidenum">
              <a:rPr lang="he-IL">
                <a:cs typeface="Arial" pitchFamily="34" charset="0"/>
              </a:rPr>
              <a:pPr/>
              <a:t>4</a:t>
            </a:fld>
            <a:endParaRPr lang="en-US">
              <a:cs typeface="Arial" pitchFamily="34" charset="0"/>
            </a:endParaRPr>
          </a:p>
        </p:txBody>
      </p:sp>
      <p:sp>
        <p:nvSpPr>
          <p:cNvPr id="614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he-IL" smtClean="0"/>
              <a:t>2. עונש חברתי (מידי אדם).</a:t>
            </a:r>
            <a:endParaRPr lang="en-US" smtClean="0"/>
          </a:p>
        </p:txBody>
      </p:sp>
      <p:sp>
        <p:nvSpPr>
          <p:cNvPr id="614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he-IL" smtClean="0"/>
              <a:t>חיים בחברה רגילה כוללים גם תשלום מחיר על התנהגות בלתי נאותה - עונש כזה או אחר.</a:t>
            </a:r>
          </a:p>
          <a:p>
            <a:pPr lvl="1" eaLnBrk="1" hangingPunct="1"/>
            <a:r>
              <a:rPr lang="he-IL" smtClean="0"/>
              <a:t>להבדיל מעונש טבעי (גשם שמרטיב אלומות שלא נאספו לגורן...או כביסה על החבל...)</a:t>
            </a:r>
          </a:p>
          <a:p>
            <a:pPr eaLnBrk="1" hangingPunct="1"/>
            <a:r>
              <a:rPr lang="he-IL" smtClean="0"/>
              <a:t>ההתנהגויות בעת קבלת עונש רבות ושונות:</a:t>
            </a:r>
          </a:p>
          <a:p>
            <a:pPr lvl="1" eaLnBrk="1" hangingPunct="1"/>
            <a:r>
              <a:rPr lang="he-IL" smtClean="0"/>
              <a:t>קבלת עונש בכבוד.</a:t>
            </a:r>
          </a:p>
          <a:p>
            <a:pPr lvl="1" eaLnBrk="1" hangingPunct="1"/>
            <a:r>
              <a:rPr lang="he-IL" smtClean="0"/>
              <a:t>התקוממות לא מקובלת נגד העונש.</a:t>
            </a:r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מציין מיקום של כותרת תחתונה 4"/>
          <p:cNvSpPr>
            <a:spLocks noGrp="1"/>
          </p:cNvSpPr>
          <p:nvPr>
            <p:ph type="ftr" sz="quarter" idx="11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/>
              <a:t>BCBA </a:t>
            </a:r>
            <a:r>
              <a:rPr lang="he-IL"/>
              <a:t>מיכאל בן צבי</a:t>
            </a:r>
            <a:r>
              <a:rPr lang="en-US"/>
              <a:t>  </a:t>
            </a:r>
          </a:p>
        </p:txBody>
      </p:sp>
      <p:sp>
        <p:nvSpPr>
          <p:cNvPr id="7171" name="מציין מיקום של מספר שקופית 5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02B2DA35-45E7-416B-8662-F361D10E9FC1}" type="slidenum">
              <a:rPr lang="he-IL">
                <a:cs typeface="Arial" pitchFamily="34" charset="0"/>
              </a:rPr>
              <a:pPr/>
              <a:t>5</a:t>
            </a:fld>
            <a:endParaRPr lang="en-US">
              <a:cs typeface="Arial" pitchFamily="34" charset="0"/>
            </a:endParaRPr>
          </a:p>
        </p:txBody>
      </p:sp>
      <p:sp>
        <p:nvSpPr>
          <p:cNvPr id="717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he-IL" smtClean="0"/>
              <a:t>חברתיות תקינה מהי?</a:t>
            </a:r>
            <a:endParaRPr lang="en-US" smtClean="0"/>
          </a:p>
        </p:txBody>
      </p:sp>
      <p:sp>
        <p:nvSpPr>
          <p:cNvPr id="717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he-IL" smtClean="0"/>
              <a:t>רכישה של שתי קבוצות התנהגות נאותות (במצבי הפסד ובמצבי עונש) מהווה תנאי לחברתיות תקינה של ילד ואדם בוגר.</a:t>
            </a:r>
          </a:p>
          <a:p>
            <a:pPr eaLnBrk="1" hangingPunct="1"/>
            <a:r>
              <a:rPr lang="he-IL" smtClean="0"/>
              <a:t>ניתוח התנהגות מציע ניתוח תפקודי של התנהגויות בעת הפסד ותחת ענישה</a:t>
            </a:r>
          </a:p>
          <a:p>
            <a:pPr lvl="1" eaLnBrk="1" hangingPunct="1"/>
            <a:r>
              <a:rPr lang="he-IL" smtClean="0"/>
              <a:t>מאפשר הקנייה של התנהגות נאותה במצבים מאתגרים אלו.</a:t>
            </a:r>
            <a:endParaRPr lang="en-US" smtClean="0"/>
          </a:p>
          <a:p>
            <a:pPr eaLnBrk="1" hangingPunct="1"/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מציין מיקום של כותרת תחתונה 4"/>
          <p:cNvSpPr>
            <a:spLocks noGrp="1"/>
          </p:cNvSpPr>
          <p:nvPr>
            <p:ph type="ftr" sz="quarter" idx="11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/>
              <a:t>BCBA </a:t>
            </a:r>
            <a:r>
              <a:rPr lang="he-IL"/>
              <a:t>מיכאל בן צבי</a:t>
            </a:r>
            <a:r>
              <a:rPr lang="en-US"/>
              <a:t>  </a:t>
            </a:r>
          </a:p>
        </p:txBody>
      </p:sp>
      <p:sp>
        <p:nvSpPr>
          <p:cNvPr id="8195" name="מציין מיקום של מספר שקופית 5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2089F979-2BA5-41C6-A20D-B5E9356DC7C6}" type="slidenum">
              <a:rPr lang="he-IL">
                <a:cs typeface="Arial" pitchFamily="34" charset="0"/>
              </a:rPr>
              <a:pPr/>
              <a:t>6</a:t>
            </a:fld>
            <a:endParaRPr lang="en-US">
              <a:cs typeface="Arial" pitchFamily="34" charset="0"/>
            </a:endParaRPr>
          </a:p>
        </p:txBody>
      </p:sp>
      <p:sp>
        <p:nvSpPr>
          <p:cNvPr id="819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he-IL" smtClean="0"/>
              <a:t>קבוצת תגובות</a:t>
            </a:r>
            <a:endParaRPr lang="en-US" smtClean="0"/>
          </a:p>
        </p:txBody>
      </p:sp>
      <p:sp>
        <p:nvSpPr>
          <p:cNvPr id="819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82688" y="1676400"/>
            <a:ext cx="7772400" cy="4456113"/>
          </a:xfrm>
        </p:spPr>
        <p:txBody>
          <a:bodyPr/>
          <a:lstStyle/>
          <a:p>
            <a:pPr eaLnBrk="1" hangingPunct="1"/>
            <a:r>
              <a:rPr lang="he-IL" smtClean="0"/>
              <a:t>המושג קבוצת תגובות :</a:t>
            </a:r>
          </a:p>
          <a:p>
            <a:pPr lvl="1" eaLnBrk="1" hangingPunct="1"/>
            <a:r>
              <a:rPr lang="he-IL" smtClean="0"/>
              <a:t>קבוצת התנהגויות שהפונקציה שלהן (הקשר שלהן לתוצאות) דומה.</a:t>
            </a:r>
          </a:p>
          <a:p>
            <a:pPr eaLnBrk="1" hangingPunct="1"/>
            <a:r>
              <a:rPr lang="he-IL" smtClean="0"/>
              <a:t>מהי הפונקציה של קבוצת ההתנהגויות השליליות בעת הפסד או ענישה?</a:t>
            </a:r>
          </a:p>
          <a:p>
            <a:pPr eaLnBrk="1" hangingPunct="1"/>
            <a:r>
              <a:rPr lang="he-IL" smtClean="0"/>
              <a:t>הפונקציה הברורה ביותר היא הפיכת המצב לניצחון, או ביטול ניצחון הזולת וביטול ההפסד והעונש.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מציין מיקום של כותרת תחתונה 4"/>
          <p:cNvSpPr>
            <a:spLocks noGrp="1"/>
          </p:cNvSpPr>
          <p:nvPr>
            <p:ph type="ftr" sz="quarter" idx="11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/>
              <a:t>BCBA </a:t>
            </a:r>
            <a:r>
              <a:rPr lang="he-IL"/>
              <a:t>מיכאל בן צבי</a:t>
            </a:r>
            <a:r>
              <a:rPr lang="en-US"/>
              <a:t>  </a:t>
            </a:r>
          </a:p>
        </p:txBody>
      </p:sp>
      <p:sp>
        <p:nvSpPr>
          <p:cNvPr id="9219" name="מציין מיקום של מספר שקופית 5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4AB4C553-E544-476E-BC26-26FEBDF711A1}" type="slidenum">
              <a:rPr lang="he-IL">
                <a:cs typeface="Arial" pitchFamily="34" charset="0"/>
              </a:rPr>
              <a:pPr/>
              <a:t>7</a:t>
            </a:fld>
            <a:endParaRPr lang="en-US">
              <a:cs typeface="Arial" pitchFamily="34" charset="0"/>
            </a:endParaRPr>
          </a:p>
        </p:txBody>
      </p:sp>
      <p:sp>
        <p:nvSpPr>
          <p:cNvPr id="922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he-IL" smtClean="0"/>
              <a:t>כיצד התנגדות להפסד ועונש משתלמת</a:t>
            </a:r>
            <a:endParaRPr lang="en-US" smtClean="0"/>
          </a:p>
        </p:txBody>
      </p:sp>
      <p:sp>
        <p:nvSpPr>
          <p:cNvPr id="922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he-IL" smtClean="0"/>
              <a:t>לא תמיד היא משתלמת.....</a:t>
            </a:r>
          </a:p>
          <a:p>
            <a:pPr lvl="1" eaLnBrk="1" hangingPunct="1">
              <a:lnSpc>
                <a:spcPct val="90000"/>
              </a:lnSpc>
            </a:pPr>
            <a:r>
              <a:rPr lang="he-IL" smtClean="0"/>
              <a:t>לעיתים מוציאים מהליגה את מי שאינו יודע להפסיד בכבוד....</a:t>
            </a:r>
          </a:p>
          <a:p>
            <a:pPr eaLnBrk="1" hangingPunct="1">
              <a:lnSpc>
                <a:spcPct val="90000"/>
              </a:lnSpc>
            </a:pPr>
            <a:r>
              <a:rPr lang="he-IL" smtClean="0"/>
              <a:t>אך לעיתים קרובות יש לה תוצאות מחזקות:</a:t>
            </a:r>
          </a:p>
          <a:p>
            <a:pPr lvl="1" eaLnBrk="1" hangingPunct="1">
              <a:lnSpc>
                <a:spcPct val="90000"/>
              </a:lnSpc>
            </a:pPr>
            <a:r>
              <a:rPr lang="he-IL" smtClean="0"/>
              <a:t>תשומת לב חברתית.</a:t>
            </a:r>
          </a:p>
          <a:p>
            <a:pPr lvl="1" eaLnBrk="1" hangingPunct="1">
              <a:lnSpc>
                <a:spcPct val="90000"/>
              </a:lnSpc>
            </a:pPr>
            <a:r>
              <a:rPr lang="he-IL" smtClean="0"/>
              <a:t>פיצוי למפסיד.</a:t>
            </a:r>
          </a:p>
          <a:p>
            <a:pPr lvl="1" eaLnBrk="1" hangingPunct="1">
              <a:lnSpc>
                <a:spcPct val="90000"/>
              </a:lnSpc>
            </a:pPr>
            <a:r>
              <a:rPr lang="he-IL" smtClean="0"/>
              <a:t>פגיעה במנצח.</a:t>
            </a:r>
          </a:p>
          <a:p>
            <a:pPr lvl="1" eaLnBrk="1" hangingPunct="1">
              <a:lnSpc>
                <a:spcPct val="90000"/>
              </a:lnSpc>
            </a:pPr>
            <a:r>
              <a:rPr lang="he-IL" smtClean="0"/>
              <a:t>ביטול (אי מימוש) העונש.</a:t>
            </a:r>
            <a:endParaRPr lang="en-US" smtClean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מציין מיקום של כותרת תחתונה 4"/>
          <p:cNvSpPr>
            <a:spLocks noGrp="1"/>
          </p:cNvSpPr>
          <p:nvPr>
            <p:ph type="ftr" sz="quarter" idx="11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/>
              <a:t>BCBA </a:t>
            </a:r>
            <a:r>
              <a:rPr lang="he-IL"/>
              <a:t>מיכאל בן צבי</a:t>
            </a:r>
            <a:r>
              <a:rPr lang="en-US"/>
              <a:t>  </a:t>
            </a:r>
          </a:p>
        </p:txBody>
      </p:sp>
      <p:sp>
        <p:nvSpPr>
          <p:cNvPr id="10243" name="מציין מיקום של מספר שקופית 5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8790A884-14D1-4FA5-9C59-DB439D9CBC34}" type="slidenum">
              <a:rPr lang="he-IL">
                <a:cs typeface="Arial" pitchFamily="34" charset="0"/>
              </a:rPr>
              <a:pPr/>
              <a:t>8</a:t>
            </a:fld>
            <a:endParaRPr lang="en-US">
              <a:cs typeface="Arial" pitchFamily="34" charset="0"/>
            </a:endParaRPr>
          </a:p>
        </p:txBody>
      </p:sp>
      <p:sp>
        <p:nvSpPr>
          <p:cNvPr id="1024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he-IL" smtClean="0"/>
              <a:t>קבוצת תגובות  ראשונה: </a:t>
            </a:r>
            <a:br>
              <a:rPr lang="he-IL" smtClean="0"/>
            </a:br>
            <a:r>
              <a:rPr lang="he-IL" smtClean="0"/>
              <a:t>הפסד חברתי</a:t>
            </a:r>
            <a:endParaRPr lang="en-US" smtClean="0"/>
          </a:p>
        </p:txBody>
      </p:sp>
      <p:sp>
        <p:nvSpPr>
          <p:cNvPr id="1024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he-IL" smtClean="0"/>
              <a:t>הפסד הוא מצב פרטי של העדר חיזוק על התנהגות-כלומר אפיזודה של הכחדה</a:t>
            </a:r>
            <a:r>
              <a:rPr lang="en-US" smtClean="0"/>
              <a:t> .</a:t>
            </a:r>
          </a:p>
          <a:p>
            <a:pPr eaLnBrk="1" hangingPunct="1">
              <a:lnSpc>
                <a:spcPct val="90000"/>
              </a:lnSpc>
            </a:pPr>
            <a:r>
              <a:rPr lang="he-IL" smtClean="0"/>
              <a:t>המייחד הפסד חברתי הוא ההשוואה עם אדם אחר שניצח - וקיבל את המחזק.</a:t>
            </a:r>
          </a:p>
          <a:p>
            <a:pPr eaLnBrk="1" hangingPunct="1">
              <a:lnSpc>
                <a:spcPct val="90000"/>
              </a:lnSpc>
            </a:pPr>
            <a:r>
              <a:rPr lang="he-IL" smtClean="0"/>
              <a:t>המצב הוא בלתי נמנע, וקיים לא רק במצבי תחרות.</a:t>
            </a:r>
          </a:p>
          <a:p>
            <a:pPr eaLnBrk="1" hangingPunct="1">
              <a:lnSpc>
                <a:spcPct val="90000"/>
              </a:lnSpc>
            </a:pPr>
            <a:r>
              <a:rPr lang="he-IL" smtClean="0"/>
              <a:t>מצבי תחרות מעמידים הזדמנות להצלחה וכשלון - זה מול זה, בין אדם לאדם.</a:t>
            </a:r>
            <a:endParaRPr lang="en-US" smtClean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מציין מיקום של כותרת תחתונה 4"/>
          <p:cNvSpPr>
            <a:spLocks noGrp="1"/>
          </p:cNvSpPr>
          <p:nvPr>
            <p:ph type="ftr" sz="quarter" idx="11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/>
              <a:t>BCBA </a:t>
            </a:r>
            <a:r>
              <a:rPr lang="he-IL"/>
              <a:t>מיכאל בן צבי</a:t>
            </a:r>
            <a:r>
              <a:rPr lang="en-US"/>
              <a:t>  </a:t>
            </a:r>
          </a:p>
        </p:txBody>
      </p:sp>
      <p:sp>
        <p:nvSpPr>
          <p:cNvPr id="11267" name="מציין מיקום של מספר שקופית 5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1A38EFC7-3E26-41B4-9452-BF7906EC723E}" type="slidenum">
              <a:rPr lang="he-IL">
                <a:cs typeface="Arial" pitchFamily="34" charset="0"/>
              </a:rPr>
              <a:pPr/>
              <a:t>9</a:t>
            </a:fld>
            <a:endParaRPr lang="en-US">
              <a:cs typeface="Arial" pitchFamily="34" charset="0"/>
            </a:endParaRPr>
          </a:p>
        </p:txBody>
      </p:sp>
      <p:sp>
        <p:nvSpPr>
          <p:cNvPr id="1126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he-IL" smtClean="0"/>
              <a:t>מצבי הכחדה</a:t>
            </a:r>
            <a:endParaRPr lang="en-US" smtClean="0"/>
          </a:p>
        </p:txBody>
      </p:sp>
      <p:sp>
        <p:nvSpPr>
          <p:cNvPr id="1126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2017713"/>
            <a:ext cx="8116888" cy="41148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he-IL" sz="2400" smtClean="0"/>
              <a:t>כל מצבי ההכחדה מביאים למידה זו או אחרת של התרגשות, תוקפנות ואגרסיביות.</a:t>
            </a:r>
          </a:p>
          <a:p>
            <a:pPr eaLnBrk="1" hangingPunct="1">
              <a:lnSpc>
                <a:spcPct val="90000"/>
              </a:lnSpc>
            </a:pPr>
            <a:r>
              <a:rPr lang="he-IL" sz="2400" smtClean="0"/>
              <a:t>במצבי הכחדה חברתיים: האגרסיביות עלולה להיות מופנית כלפי החבר, הזולת הנוכח.</a:t>
            </a:r>
          </a:p>
          <a:p>
            <a:pPr eaLnBrk="1" hangingPunct="1">
              <a:lnSpc>
                <a:spcPct val="90000"/>
              </a:lnSpc>
            </a:pPr>
            <a:r>
              <a:rPr lang="he-IL" sz="2400" smtClean="0"/>
              <a:t>יש להתנהגויות אלו ערך הישרדותי מבחינה אבולוציונית:</a:t>
            </a:r>
          </a:p>
          <a:p>
            <a:pPr lvl="1" eaLnBrk="1" hangingPunct="1">
              <a:lnSpc>
                <a:spcPct val="90000"/>
              </a:lnSpc>
            </a:pPr>
            <a:r>
              <a:rPr lang="he-IL" sz="2000" smtClean="0"/>
              <a:t>האם זו הסיבה שהן טבועות במין?</a:t>
            </a:r>
          </a:p>
          <a:p>
            <a:pPr lvl="1" eaLnBrk="1" hangingPunct="1">
              <a:lnSpc>
                <a:spcPct val="90000"/>
              </a:lnSpc>
            </a:pPr>
            <a:r>
              <a:rPr lang="he-IL" sz="2000" smtClean="0"/>
              <a:t>אלו הם הסימנים להפסקת הקרב, שעלול להוביל למוות אם ימשך. </a:t>
            </a:r>
          </a:p>
          <a:p>
            <a:pPr lvl="1" eaLnBrk="1" hangingPunct="1">
              <a:lnSpc>
                <a:spcPct val="90000"/>
              </a:lnSpc>
            </a:pPr>
            <a:r>
              <a:rPr lang="he-IL" sz="2000" smtClean="0"/>
              <a:t>התנהגות אגרסיבית שתמנע ממוות.</a:t>
            </a:r>
          </a:p>
          <a:p>
            <a:pPr eaLnBrk="1" hangingPunct="1">
              <a:lnSpc>
                <a:spcPct val="90000"/>
              </a:lnSpc>
            </a:pPr>
            <a:r>
              <a:rPr lang="he-IL" sz="2400" smtClean="0"/>
              <a:t>התגובות הרגשיות שמתלוות לכך, הן המלוות מצבי הכחדה.</a:t>
            </a:r>
            <a:endParaRPr lang="en-US" sz="2400" smtClean="0"/>
          </a:p>
          <a:p>
            <a:pPr lvl="1"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sz="2000" smtClean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Blends">
  <a:themeElements>
    <a:clrScheme name="Blends 3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"/>
        <a:cs typeface="Arial"/>
      </a:majorFont>
      <a:minorFont>
        <a:latin typeface="Tahoma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ערכת נושא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Blends</Template>
  <TotalTime>979</TotalTime>
  <Words>2312</Words>
  <Application>Microsoft Office PowerPoint</Application>
  <PresentationFormat>‫הצגה על המסך (4:3)</PresentationFormat>
  <Paragraphs>354</Paragraphs>
  <Slides>38</Slides>
  <Notes>38</Notes>
  <HiddenSlides>0</HiddenSlides>
  <MMClips>0</MMClips>
  <ScaleCrop>false</ScaleCrop>
  <HeadingPairs>
    <vt:vector size="6" baseType="variant">
      <vt:variant>
        <vt:lpstr>גופנים בשימוש</vt:lpstr>
      </vt:variant>
      <vt:variant>
        <vt:i4>3</vt:i4>
      </vt:variant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38</vt:i4>
      </vt:variant>
    </vt:vector>
  </HeadingPairs>
  <TitlesOfParts>
    <vt:vector size="42" baseType="lpstr">
      <vt:lpstr>Tahoma</vt:lpstr>
      <vt:lpstr>Arial</vt:lpstr>
      <vt:lpstr>Wingdings</vt:lpstr>
      <vt:lpstr>Blends</vt:lpstr>
      <vt:lpstr>קבלת עונש והפסד בכבוד – התנהגויות חסרות ניתנות להקניה </vt:lpstr>
      <vt:lpstr>חלק ראשון-ניתוח התופעות</vt:lpstr>
      <vt:lpstr>1. הפסד וכשלון חברתי</vt:lpstr>
      <vt:lpstr>2. עונש חברתי (מידי אדם).</vt:lpstr>
      <vt:lpstr>חברתיות תקינה מהי?</vt:lpstr>
      <vt:lpstr>קבוצת תגובות</vt:lpstr>
      <vt:lpstr>כיצד התנגדות להפסד ועונש משתלמת</vt:lpstr>
      <vt:lpstr>קבוצת תגובות  ראשונה:  הפסד חברתי</vt:lpstr>
      <vt:lpstr>מצבי הכחדה</vt:lpstr>
      <vt:lpstr>מה חסר לנו?</vt:lpstr>
      <vt:lpstr>חינוך או תורשה</vt:lpstr>
      <vt:lpstr>תפקיד החינוך</vt:lpstr>
      <vt:lpstr>קבוצת תגובות שנייה:  קבלת עונש.</vt:lpstr>
      <vt:lpstr>חינוך לקבלת עונש</vt:lpstr>
      <vt:lpstr>חלק שני</vt:lpstr>
      <vt:lpstr>התנהגויות יעד לשינוי: תופעות נפוצות בעת הפסד</vt:lpstr>
      <vt:lpstr>התנהגויות יעד לשינוי:  תופעות נפוצות בזמן ענישה</vt:lpstr>
      <vt:lpstr>כיצד להקנות התנהגות נאותה?</vt:lpstr>
      <vt:lpstr>1. אימון להפסד בכבוד</vt:lpstr>
      <vt:lpstr>מצבי אימון טובים להתחלה</vt:lpstr>
      <vt:lpstr>מהו הפסד בכבוד? הגדרת ההתנהגות הנרכשת</vt:lpstr>
      <vt:lpstr>חיזוק ההתנהגות הנאותה: מהו חיזוק למפסיד?</vt:lpstr>
      <vt:lpstr>מהן דרגות הקושי</vt:lpstr>
      <vt:lpstr>שקופית 24</vt:lpstr>
      <vt:lpstr>אימון במצבים מורכבים להפסד</vt:lpstr>
      <vt:lpstr>2. אימון לקבלת עונש</vt:lpstr>
      <vt:lpstr>מהי התנהגות נאותה בעת ענישה?</vt:lpstr>
      <vt:lpstr>כיצד מאמנים?</vt:lpstr>
      <vt:lpstr>אימון לפני הענישה</vt:lpstr>
      <vt:lpstr>כיצד אפשר להתאמן לפני העונש?</vt:lpstr>
      <vt:lpstr>אימון מקדים מול ענישה</vt:lpstr>
      <vt:lpstr>האם אפשר לחזק בזמן עונש?</vt:lpstr>
      <vt:lpstr>ובעת הענישה?</vt:lpstr>
      <vt:lpstr>הדרגתיות באימון</vt:lpstr>
      <vt:lpstr>דרך אחרת, קצרה יותר</vt:lpstr>
      <vt:lpstr>תחזית של הפסד ועונש</vt:lpstr>
      <vt:lpstr>שיפוט עצמי</vt:lpstr>
      <vt:lpstr>דיון מסכם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קבלת עונש והפסד בכבוד – התנהגויות חסרות ניתנות להקניה</dc:title>
  <dc:creator>Michael</dc:creator>
  <cp:lastModifiedBy>user1</cp:lastModifiedBy>
  <cp:revision>22</cp:revision>
  <dcterms:created xsi:type="dcterms:W3CDTF">2005-12-03T07:51:28Z</dcterms:created>
  <dcterms:modified xsi:type="dcterms:W3CDTF">2018-04-14T05:52:28Z</dcterms:modified>
</cp:coreProperties>
</file>