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1" r:id="rId1"/>
  </p:sldMasterIdLst>
  <p:sldIdLst>
    <p:sldId id="256" r:id="rId2"/>
    <p:sldId id="261" r:id="rId3"/>
    <p:sldId id="262" r:id="rId4"/>
    <p:sldId id="264" r:id="rId5"/>
    <p:sldId id="265" r:id="rId6"/>
    <p:sldId id="289" r:id="rId7"/>
    <p:sldId id="266" r:id="rId8"/>
    <p:sldId id="267" r:id="rId9"/>
    <p:sldId id="268" r:id="rId10"/>
    <p:sldId id="288" r:id="rId11"/>
    <p:sldId id="269" r:id="rId12"/>
    <p:sldId id="270" r:id="rId13"/>
    <p:sldId id="271" r:id="rId14"/>
    <p:sldId id="272" r:id="rId15"/>
    <p:sldId id="273" r:id="rId16"/>
    <p:sldId id="274" r:id="rId17"/>
    <p:sldId id="275" r:id="rId18"/>
    <p:sldId id="276" r:id="rId19"/>
    <p:sldId id="277" r:id="rId20"/>
    <p:sldId id="278" r:id="rId21"/>
    <p:sldId id="279" r:id="rId22"/>
    <p:sldId id="292" r:id="rId23"/>
    <p:sldId id="293" r:id="rId24"/>
    <p:sldId id="294" r:id="rId25"/>
    <p:sldId id="295" r:id="rId26"/>
    <p:sldId id="290" r:id="rId27"/>
    <p:sldId id="280" r:id="rId28"/>
    <p:sldId id="281" r:id="rId29"/>
    <p:sldId id="296" r:id="rId30"/>
    <p:sldId id="282" r:id="rId31"/>
    <p:sldId id="283" r:id="rId32"/>
    <p:sldId id="284" r:id="rId33"/>
    <p:sldId id="285" r:id="rId34"/>
    <p:sldId id="286" r:id="rId35"/>
    <p:sldId id="287"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7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15" autoAdjust="0"/>
    <p:restoredTop sz="94660"/>
  </p:normalViewPr>
  <p:slideViewPr>
    <p:cSldViewPr snapToGrid="0">
      <p:cViewPr varScale="1">
        <p:scale>
          <a:sx n="89" d="100"/>
          <a:sy n="89" d="100"/>
        </p:scale>
        <p:origin x="-341"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A66825DF-2988-4108-B0B1-15E5214FD8A1}" type="slidenum">
              <a:rPr lang="he-IL" smtClean="0"/>
              <a:pPr/>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2812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22266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334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8140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350135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3862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9857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7225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8168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378635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6825DF-2988-4108-B0B1-15E5214FD8A1}" type="slidenum">
              <a:rPr lang="he-IL" smtClean="0"/>
              <a:pPr/>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104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22216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66825DF-2988-4108-B0B1-15E5214FD8A1}" type="slidenum">
              <a:rPr lang="he-IL" smtClean="0"/>
              <a:pPr/>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9424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66825DF-2988-4108-B0B1-15E5214FD8A1}" type="slidenum">
              <a:rPr lang="he-IL" smtClean="0"/>
              <a:pPr/>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0834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370868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6825DF-2988-4108-B0B1-15E5214FD8A1}" type="slidenum">
              <a:rPr lang="he-IL" smtClean="0"/>
              <a:pPr/>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8543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EA98819-D782-4E2A-9D43-E443286573AD}" type="datetimeFigureOut">
              <a:rPr lang="he-IL" smtClean="0"/>
              <a:pPr/>
              <a:t>כ"ח חשון 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33512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A98819-D782-4E2A-9D43-E443286573AD}" type="datetimeFigureOut">
              <a:rPr lang="he-IL" smtClean="0"/>
              <a:pPr/>
              <a:t>כ"ח חשון תשע"ט</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6825DF-2988-4108-B0B1-15E5214FD8A1}" type="slidenum">
              <a:rPr lang="he-IL" smtClean="0"/>
              <a:pPr/>
              <a:t>‹#›</a:t>
            </a:fld>
            <a:endParaRPr lang="he-IL"/>
          </a:p>
        </p:txBody>
      </p:sp>
    </p:spTree>
    <p:extLst>
      <p:ext uri="{BB962C8B-B14F-4D97-AF65-F5344CB8AC3E}">
        <p14:creationId xmlns="" xmlns:p14="http://schemas.microsoft.com/office/powerpoint/2010/main" val="56069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e.wikipedia.org/wiki/%D7%A2%D7%9E%D7%93%D7%94_(%D7%A4%D7%A1%D7%99%D7%9B%D7%95%D7%9C%D7%95%D7%92%D7%99%D7%94)" TargetMode="External"/><Relationship Id="rId2" Type="http://schemas.openxmlformats.org/officeDocument/2006/relationships/hyperlink" Target="https://he.wikipedia.org/wiki/%D7%99%D7%93%D7%A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solidFill>
                  <a:schemeClr val="accent4"/>
                </a:solidFill>
              </a:rPr>
              <a:t>תנ"ך – </a:t>
            </a:r>
            <a:br>
              <a:rPr lang="he-IL" dirty="0" smtClean="0">
                <a:solidFill>
                  <a:schemeClr val="accent4"/>
                </a:solidFill>
              </a:rPr>
            </a:br>
            <a:r>
              <a:rPr lang="he-IL" dirty="0" smtClean="0">
                <a:solidFill>
                  <a:schemeClr val="accent4"/>
                </a:solidFill>
              </a:rPr>
              <a:t>כלים להנגשת הטקסט</a:t>
            </a:r>
            <a:endParaRPr lang="he-IL" dirty="0">
              <a:solidFill>
                <a:schemeClr val="accent4"/>
              </a:solidFill>
            </a:endParaRPr>
          </a:p>
        </p:txBody>
      </p:sp>
      <p:sp>
        <p:nvSpPr>
          <p:cNvPr id="3" name="כותרת משנה 2"/>
          <p:cNvSpPr>
            <a:spLocks noGrp="1"/>
          </p:cNvSpPr>
          <p:nvPr>
            <p:ph type="subTitle" idx="1"/>
          </p:nvPr>
        </p:nvSpPr>
        <p:spPr/>
        <p:txBody>
          <a:bodyPr>
            <a:normAutofit/>
          </a:bodyPr>
          <a:lstStyle/>
          <a:p>
            <a:r>
              <a:rPr lang="he-IL" sz="3200" b="1" dirty="0" smtClean="0">
                <a:solidFill>
                  <a:schemeClr val="accent4">
                    <a:lumMod val="50000"/>
                  </a:schemeClr>
                </a:solidFill>
              </a:rPr>
              <a:t>לאה גזבר</a:t>
            </a:r>
            <a:endParaRPr lang="he-IL" sz="3200" b="1" dirty="0">
              <a:solidFill>
                <a:schemeClr val="accent4">
                  <a:lumMod val="50000"/>
                </a:schemeClr>
              </a:solidFill>
            </a:endParaRPr>
          </a:p>
        </p:txBody>
      </p:sp>
    </p:spTree>
    <p:extLst>
      <p:ext uri="{BB962C8B-B14F-4D97-AF65-F5344CB8AC3E}">
        <p14:creationId xmlns="" xmlns:p14="http://schemas.microsoft.com/office/powerpoint/2010/main" val="302473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הסכמה יכולה לסייע בהשלמת פערים שפתיים</a:t>
            </a:r>
            <a:endParaRPr lang="he-IL" dirty="0"/>
          </a:p>
        </p:txBody>
      </p:sp>
      <p:pic>
        <p:nvPicPr>
          <p:cNvPr id="1026" name="Picture 2" descr="C:\Users\גזבר\Downloads\IMG-20180820-WA0006 (1).jpg"/>
          <p:cNvPicPr>
            <a:picLocks noGrp="1" noChangeAspect="1" noChangeArrowheads="1"/>
          </p:cNvPicPr>
          <p:nvPr>
            <p:ph idx="1"/>
          </p:nvPr>
        </p:nvPicPr>
        <p:blipFill>
          <a:blip r:embed="rId2" cstate="print"/>
          <a:srcRect/>
          <a:stretch>
            <a:fillRect/>
          </a:stretch>
        </p:blipFill>
        <p:spPr bwMode="auto">
          <a:xfrm>
            <a:off x="4336540" y="2557463"/>
            <a:ext cx="3154828" cy="37507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הסכמה המרכזית – מהו מלך ?</a:t>
            </a:r>
            <a:endParaRPr lang="he-IL" dirty="0"/>
          </a:p>
        </p:txBody>
      </p:sp>
      <p:sp>
        <p:nvSpPr>
          <p:cNvPr id="3" name="מציין מיקום תוכן 2"/>
          <p:cNvSpPr>
            <a:spLocks noGrp="1"/>
          </p:cNvSpPr>
          <p:nvPr>
            <p:ph idx="1"/>
          </p:nvPr>
        </p:nvSpPr>
        <p:spPr/>
        <p:txBody>
          <a:bodyPr/>
          <a:lstStyle/>
          <a:p>
            <a:r>
              <a:rPr lang="he-IL" dirty="0" smtClean="0"/>
              <a:t>העיקרון המרכזי העומד בבסיס הפרק בספר שמואל הוא מושג המלך ובכלל מושג המלכות. במובן של שליטה ואחריות על עם ישראל.</a:t>
            </a:r>
          </a:p>
          <a:p>
            <a:r>
              <a:rPr lang="he-IL" dirty="0" smtClean="0"/>
              <a:t>הבנה של עיקרון זה תאפשר את הבנת הרעיון המרכזי בפרק: המלך האמיתי הוא ה' אולם מכיוון שעם ישראל מאס במלכותו ה' נענה לבקשת העם ואף עוזר להם בבחירת מלך אנושי. אולם למלך אנושי יהיו תמיד מתנגדים...</a:t>
            </a:r>
          </a:p>
          <a:p>
            <a:pPr>
              <a:buNone/>
            </a:pPr>
            <a:endParaRPr lang="he-IL" dirty="0" smtClean="0"/>
          </a:p>
          <a:p>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הבנת הסכמה של המלך מאפשרת את ההתמודדות עם הטקסט </a:t>
            </a:r>
            <a:endParaRPr lang="he-IL" dirty="0"/>
          </a:p>
        </p:txBody>
      </p:sp>
      <p:sp>
        <p:nvSpPr>
          <p:cNvPr id="3" name="מציין מיקום תוכן 2"/>
          <p:cNvSpPr>
            <a:spLocks noGrp="1"/>
          </p:cNvSpPr>
          <p:nvPr>
            <p:ph idx="1"/>
          </p:nvPr>
        </p:nvSpPr>
        <p:spPr/>
        <p:txBody>
          <a:bodyPr>
            <a:normAutofit fontScale="92500" lnSpcReduction="20000"/>
          </a:bodyPr>
          <a:lstStyle/>
          <a:p>
            <a:pPr>
              <a:buNone/>
            </a:pPr>
            <a:r>
              <a:rPr lang="he-IL" dirty="0" err="1" smtClean="0"/>
              <a:t>יז</a:t>
            </a:r>
            <a:r>
              <a:rPr lang="he-IL" dirty="0" smtClean="0"/>
              <a:t> וַיַּצְעֵק </a:t>
            </a:r>
            <a:r>
              <a:rPr lang="he-IL" dirty="0" err="1" smtClean="0"/>
              <a:t>שְׁמו</a:t>
            </a:r>
            <a:r>
              <a:rPr lang="he-IL" dirty="0" smtClean="0"/>
              <a:t>ּאֵל </a:t>
            </a:r>
            <a:r>
              <a:rPr lang="he-IL" dirty="0" err="1" smtClean="0"/>
              <a:t>אֶ</a:t>
            </a:r>
            <a:r>
              <a:rPr lang="he-IL" dirty="0" smtClean="0"/>
              <a:t>ת-הָעָם, </a:t>
            </a:r>
            <a:r>
              <a:rPr lang="he-IL" dirty="0" err="1" smtClean="0"/>
              <a:t>אֶ</a:t>
            </a:r>
            <a:r>
              <a:rPr lang="he-IL" dirty="0" smtClean="0"/>
              <a:t>ל-ה' הַמִּצְפָּה.  </a:t>
            </a:r>
            <a:r>
              <a:rPr lang="he-IL" dirty="0" err="1" smtClean="0"/>
              <a:t>יח</a:t>
            </a:r>
            <a:r>
              <a:rPr lang="he-IL" dirty="0" smtClean="0"/>
              <a:t> וַיֹּאמֶר אֶל-בְּ</a:t>
            </a:r>
            <a:r>
              <a:rPr lang="he-IL" dirty="0" err="1" smtClean="0"/>
              <a:t>נֵי </a:t>
            </a:r>
            <a:r>
              <a:rPr lang="he-IL" dirty="0" smtClean="0"/>
              <a:t>יִשְׂרָאֵל,</a:t>
            </a:r>
            <a:r>
              <a:rPr lang="he-IL" dirty="0" err="1" smtClean="0"/>
              <a:t>  </a:t>
            </a:r>
            <a:r>
              <a:rPr lang="he-IL" dirty="0" smtClean="0"/>
              <a:t>כֹּה-אָמַר ה' </a:t>
            </a:r>
            <a:r>
              <a:rPr lang="he-IL" dirty="0" err="1" smtClean="0"/>
              <a:t>אֱלֹ</a:t>
            </a:r>
            <a:r>
              <a:rPr lang="he-IL" dirty="0" smtClean="0"/>
              <a:t>הֵי יִשְׂרָאֵל, </a:t>
            </a:r>
            <a:r>
              <a:rPr lang="he-IL" dirty="0" err="1" smtClean="0"/>
              <a:t>אָנֹ</a:t>
            </a:r>
            <a:r>
              <a:rPr lang="he-IL" dirty="0" smtClean="0"/>
              <a:t>כִי הֶעֱלֵיתִי אֶת-יִשְׂרָאֵל, </a:t>
            </a:r>
            <a:r>
              <a:rPr lang="he-IL" dirty="0" err="1" smtClean="0"/>
              <a:t>מִמִּצְרָ</a:t>
            </a:r>
            <a:r>
              <a:rPr lang="he-IL" dirty="0" smtClean="0"/>
              <a:t>יִם; וָאַצִּיל </a:t>
            </a:r>
            <a:r>
              <a:rPr lang="he-IL" dirty="0" err="1" smtClean="0"/>
              <a:t>אֶתְכֶ</a:t>
            </a:r>
            <a:r>
              <a:rPr lang="he-IL" dirty="0" smtClean="0"/>
              <a:t>ם, מִיַּד מִצְרַיִם, </a:t>
            </a:r>
            <a:r>
              <a:rPr lang="he-IL" dirty="0" err="1" smtClean="0"/>
              <a:t>וּמִ</a:t>
            </a:r>
            <a:r>
              <a:rPr lang="he-IL" dirty="0" smtClean="0"/>
              <a:t>יַּד </a:t>
            </a:r>
            <a:r>
              <a:rPr lang="he-IL" dirty="0" err="1" smtClean="0"/>
              <a:t>כּ</a:t>
            </a:r>
            <a:r>
              <a:rPr lang="he-IL" dirty="0" smtClean="0"/>
              <a:t>ָל-הַמַּמְלָכוֹת, </a:t>
            </a:r>
            <a:r>
              <a:rPr lang="he-IL" dirty="0" err="1" smtClean="0"/>
              <a:t>הַלֹּח</a:t>
            </a:r>
            <a:r>
              <a:rPr lang="he-IL" dirty="0" smtClean="0"/>
              <a:t>ֲצִים אֶתְכֶם.  </a:t>
            </a:r>
            <a:r>
              <a:rPr lang="he-IL" dirty="0" err="1" smtClean="0"/>
              <a:t>יט</a:t>
            </a:r>
            <a:r>
              <a:rPr lang="he-IL" dirty="0" smtClean="0"/>
              <a:t> </a:t>
            </a:r>
            <a:r>
              <a:rPr lang="he-IL" b="1" dirty="0" smtClean="0">
                <a:solidFill>
                  <a:schemeClr val="accent4"/>
                </a:solidFill>
              </a:rPr>
              <a:t>וְאַתֶּם </a:t>
            </a:r>
            <a:r>
              <a:rPr lang="he-IL" b="1" dirty="0" err="1" smtClean="0">
                <a:solidFill>
                  <a:schemeClr val="accent4"/>
                </a:solidFill>
              </a:rPr>
              <a:t>הַיּוֹ</a:t>
            </a:r>
            <a:r>
              <a:rPr lang="he-IL" b="1" dirty="0" smtClean="0">
                <a:solidFill>
                  <a:schemeClr val="accent4"/>
                </a:solidFill>
              </a:rPr>
              <a:t>ם מְאַסְתֶּם אֶת</a:t>
            </a:r>
            <a:r>
              <a:rPr lang="he-IL" b="1" dirty="0" err="1" smtClean="0">
                <a:solidFill>
                  <a:schemeClr val="accent4"/>
                </a:solidFill>
              </a:rPr>
              <a:t>-אֱלֹה</a:t>
            </a:r>
            <a:r>
              <a:rPr lang="he-IL" b="1" dirty="0" smtClean="0">
                <a:solidFill>
                  <a:schemeClr val="accent4"/>
                </a:solidFill>
              </a:rPr>
              <a:t>ֵיכֶם, אֲשֶׁר-הוּא מוֹשִׁיעַ </a:t>
            </a:r>
            <a:r>
              <a:rPr lang="he-IL" b="1" dirty="0" err="1" smtClean="0">
                <a:solidFill>
                  <a:schemeClr val="accent4"/>
                </a:solidFill>
              </a:rPr>
              <a:t>לָכ</a:t>
            </a:r>
            <a:r>
              <a:rPr lang="he-IL" b="1" dirty="0" smtClean="0">
                <a:solidFill>
                  <a:schemeClr val="accent4"/>
                </a:solidFill>
              </a:rPr>
              <a:t>ֶם מִכָּל-רָעוֹ</a:t>
            </a:r>
            <a:r>
              <a:rPr lang="he-IL" b="1" dirty="0" err="1" smtClean="0">
                <a:solidFill>
                  <a:schemeClr val="accent4"/>
                </a:solidFill>
              </a:rPr>
              <a:t>תֵיכֶם וְצָרֹת</a:t>
            </a:r>
            <a:r>
              <a:rPr lang="he-IL" b="1" dirty="0" smtClean="0">
                <a:solidFill>
                  <a:schemeClr val="accent4"/>
                </a:solidFill>
              </a:rPr>
              <a:t>ֵיכֶם</a:t>
            </a:r>
            <a:r>
              <a:rPr lang="he-IL" b="1" dirty="0" err="1" smtClean="0">
                <a:solidFill>
                  <a:schemeClr val="accent4"/>
                </a:solidFill>
              </a:rPr>
              <a:t>, </a:t>
            </a:r>
            <a:r>
              <a:rPr lang="he-IL" b="1" dirty="0" smtClean="0">
                <a:solidFill>
                  <a:schemeClr val="accent4"/>
                </a:solidFill>
              </a:rPr>
              <a:t>וַתֹּאמְרוּ לוֹ, כִּי-מֶלֶךְ </a:t>
            </a:r>
            <a:r>
              <a:rPr lang="he-IL" b="1" dirty="0" err="1" smtClean="0">
                <a:solidFill>
                  <a:schemeClr val="accent4"/>
                </a:solidFill>
              </a:rPr>
              <a:t>תָּש</a:t>
            </a:r>
            <a:r>
              <a:rPr lang="he-IL" b="1" dirty="0" smtClean="0">
                <a:solidFill>
                  <a:schemeClr val="accent4"/>
                </a:solidFill>
              </a:rPr>
              <a:t>ִׂים עָלֵינוּ</a:t>
            </a:r>
            <a:r>
              <a:rPr lang="he-IL" dirty="0" smtClean="0"/>
              <a:t>; וְעַתּ</a:t>
            </a:r>
            <a:r>
              <a:rPr lang="he-IL" dirty="0" err="1" smtClean="0"/>
              <a:t>ָה, הִתְיַ</a:t>
            </a:r>
            <a:r>
              <a:rPr lang="he-IL" dirty="0" smtClean="0"/>
              <a:t>צְּב</a:t>
            </a:r>
            <a:r>
              <a:rPr lang="he-IL" dirty="0" err="1" smtClean="0"/>
              <a:t>וּ </a:t>
            </a:r>
            <a:r>
              <a:rPr lang="he-IL" dirty="0" smtClean="0"/>
              <a:t>לִפְנֵי </a:t>
            </a:r>
            <a:r>
              <a:rPr lang="he-IL" dirty="0" err="1" smtClean="0"/>
              <a:t>ה</a:t>
            </a:r>
            <a:r>
              <a:rPr lang="he-IL" dirty="0" smtClean="0"/>
              <a:t>', לְשִׁבְטֵיכֶם, </a:t>
            </a:r>
            <a:r>
              <a:rPr lang="he-IL" dirty="0" err="1" smtClean="0"/>
              <a:t>וּלְאַלְ</a:t>
            </a:r>
            <a:r>
              <a:rPr lang="he-IL" dirty="0" smtClean="0"/>
              <a:t>פֵיכֶם.  כ 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וַיִּלָּכֵד</a:t>
            </a:r>
            <a:r>
              <a:rPr lang="he-IL" dirty="0" err="1" smtClean="0"/>
              <a:t>, </a:t>
            </a:r>
            <a:r>
              <a:rPr lang="he-IL" dirty="0" smtClean="0"/>
              <a:t>שֵׁבֶט </a:t>
            </a:r>
            <a:r>
              <a:rPr lang="he-IL" dirty="0" err="1" smtClean="0"/>
              <a:t>בִּנְ</a:t>
            </a:r>
            <a:r>
              <a:rPr lang="he-IL" dirty="0" smtClean="0"/>
              <a:t>יָמִן.  </a:t>
            </a:r>
            <a:r>
              <a:rPr lang="he-IL" dirty="0" err="1" smtClean="0"/>
              <a:t>כא</a:t>
            </a:r>
            <a:r>
              <a:rPr lang="he-IL" dirty="0" smtClean="0"/>
              <a:t> וַיַּקְרֵב אֶת-שֵׁ</a:t>
            </a:r>
            <a:r>
              <a:rPr lang="he-IL" dirty="0" err="1" smtClean="0"/>
              <a:t>בֶט בִּנְ</a:t>
            </a:r>
            <a:r>
              <a:rPr lang="he-IL" dirty="0" smtClean="0"/>
              <a:t>יָמִן</a:t>
            </a:r>
            <a:r>
              <a:rPr lang="he-IL" dirty="0" err="1" smtClean="0"/>
              <a:t>, </a:t>
            </a:r>
            <a:r>
              <a:rPr lang="he-IL" dirty="0" smtClean="0"/>
              <a:t>לְמִשְׁפְּחֹתָו, וַתִּלָּכֵד, </a:t>
            </a:r>
            <a:r>
              <a:rPr lang="he-IL" dirty="0" err="1" smtClean="0"/>
              <a:t>מִשְׁ</a:t>
            </a:r>
            <a:r>
              <a:rPr lang="he-IL" dirty="0" smtClean="0"/>
              <a:t>פַּחַת הַמַּטְרִי; </a:t>
            </a:r>
            <a:r>
              <a:rPr lang="he-IL" b="1" dirty="0" err="1" smtClean="0">
                <a:solidFill>
                  <a:schemeClr val="accent4"/>
                </a:solidFill>
              </a:rPr>
              <a:t>וַיִּ</a:t>
            </a:r>
            <a:r>
              <a:rPr lang="he-IL" b="1" dirty="0" smtClean="0">
                <a:solidFill>
                  <a:schemeClr val="accent4"/>
                </a:solidFill>
              </a:rPr>
              <a:t>לָּכֵד שָׁאוּל </a:t>
            </a:r>
            <a:r>
              <a:rPr lang="he-IL" b="1" dirty="0" err="1" smtClean="0">
                <a:solidFill>
                  <a:schemeClr val="accent4"/>
                </a:solidFill>
              </a:rPr>
              <a:t>בּ</a:t>
            </a:r>
            <a:r>
              <a:rPr lang="he-IL" b="1" dirty="0" smtClean="0">
                <a:solidFill>
                  <a:schemeClr val="accent4"/>
                </a:solidFill>
              </a:rPr>
              <a:t>ֶן-קִיש</a:t>
            </a:r>
            <a:r>
              <a:rPr lang="he-IL" b="1" dirty="0" err="1" smtClean="0">
                <a:solidFill>
                  <a:schemeClr val="accent4"/>
                </a:solidFill>
              </a:rPr>
              <a:t>ׁ, </a:t>
            </a:r>
            <a:r>
              <a:rPr lang="he-IL" b="1" dirty="0" smtClean="0">
                <a:solidFill>
                  <a:schemeClr val="accent4"/>
                </a:solidFill>
              </a:rPr>
              <a:t>וַיְבַקְשֻׁה</a:t>
            </a:r>
            <a:r>
              <a:rPr lang="he-IL" b="1" dirty="0" err="1" smtClean="0">
                <a:solidFill>
                  <a:schemeClr val="accent4"/>
                </a:solidFill>
              </a:rPr>
              <a:t>וּ </a:t>
            </a:r>
            <a:r>
              <a:rPr lang="he-IL" b="1" dirty="0" smtClean="0">
                <a:solidFill>
                  <a:schemeClr val="accent4"/>
                </a:solidFill>
              </a:rPr>
              <a:t>וְלֹ</a:t>
            </a:r>
            <a:r>
              <a:rPr lang="he-IL" b="1" dirty="0" err="1" smtClean="0">
                <a:solidFill>
                  <a:schemeClr val="accent4"/>
                </a:solidFill>
              </a:rPr>
              <a:t>א </a:t>
            </a:r>
            <a:r>
              <a:rPr lang="he-IL" b="1" dirty="0" smtClean="0">
                <a:solidFill>
                  <a:schemeClr val="accent4"/>
                </a:solidFill>
              </a:rPr>
              <a:t>נִמְצָא</a:t>
            </a:r>
            <a:r>
              <a:rPr lang="he-IL" dirty="0" smtClean="0"/>
              <a:t>.  כב וַיִּשְׁאֲלוּ-עוֹד, בַּה', הֲבָא עוֹד, הֲלֹם אִישׁ; וַיֹּאמֶר </a:t>
            </a:r>
            <a:r>
              <a:rPr lang="he-IL" dirty="0" err="1" smtClean="0"/>
              <a:t>ה</a:t>
            </a:r>
            <a:r>
              <a:rPr lang="he-IL" dirty="0" smtClean="0"/>
              <a:t>', הִנֵּה-הוּא </a:t>
            </a:r>
            <a:r>
              <a:rPr lang="he-IL" dirty="0" err="1" smtClean="0"/>
              <a:t>נֶחְ</a:t>
            </a:r>
            <a:r>
              <a:rPr lang="he-IL" dirty="0" smtClean="0"/>
              <a:t>בָּא </a:t>
            </a:r>
            <a:r>
              <a:rPr lang="he-IL" dirty="0" err="1" smtClean="0"/>
              <a:t>אֶ</a:t>
            </a:r>
            <a:r>
              <a:rPr lang="he-IL" dirty="0" smtClean="0"/>
              <a:t>ל-הַכֵּלִים.  </a:t>
            </a:r>
            <a:r>
              <a:rPr lang="he-IL" dirty="0" err="1" smtClean="0"/>
              <a:t>כג</a:t>
            </a:r>
            <a:r>
              <a:rPr lang="he-IL" dirty="0" smtClean="0"/>
              <a:t> וַיָּר</a:t>
            </a:r>
            <a:r>
              <a:rPr lang="he-IL" dirty="0" err="1" smtClean="0"/>
              <a:t>ֻצוּ וַיִּקָּח</a:t>
            </a:r>
            <a:r>
              <a:rPr lang="he-IL" dirty="0" smtClean="0"/>
              <a:t>ֻהוּ מִשּׁ</a:t>
            </a:r>
            <a:r>
              <a:rPr lang="he-IL" dirty="0" err="1" smtClean="0"/>
              <a:t>ָם, וַיִּת</a:t>
            </a:r>
            <a:r>
              <a:rPr lang="he-IL" dirty="0" smtClean="0"/>
              <a:t>ְיַצֵּב </a:t>
            </a:r>
            <a:r>
              <a:rPr lang="he-IL" dirty="0" err="1" smtClean="0"/>
              <a:t>בְּתוֹ</a:t>
            </a:r>
            <a:r>
              <a:rPr lang="he-IL" dirty="0" smtClean="0"/>
              <a:t>ךְ הָעָם; וַיִּגְבַּהּ, מִכָּל-הָעָם, </a:t>
            </a:r>
            <a:r>
              <a:rPr lang="he-IL" dirty="0" err="1" smtClean="0"/>
              <a:t>מִשּׁ</a:t>
            </a:r>
            <a:r>
              <a:rPr lang="he-IL" dirty="0" smtClean="0"/>
              <a:t>ִכְמו</a:t>
            </a:r>
            <a:r>
              <a:rPr lang="he-IL" dirty="0" err="1" smtClean="0"/>
              <a:t>ֹ, </a:t>
            </a:r>
            <a:r>
              <a:rPr lang="he-IL" dirty="0" smtClean="0"/>
              <a:t>וָמָעְלָה.  כד וַיֹּא</a:t>
            </a:r>
            <a:r>
              <a:rPr lang="he-IL" dirty="0" err="1" smtClean="0"/>
              <a:t>מֶר </a:t>
            </a:r>
            <a:r>
              <a:rPr lang="he-IL" dirty="0" smtClean="0"/>
              <a:t>שְׁמוּאֵל אֶל-כָּל-הָעָם, </a:t>
            </a:r>
            <a:r>
              <a:rPr lang="he-IL" b="1" dirty="0" smtClean="0">
                <a:solidFill>
                  <a:schemeClr val="accent4"/>
                </a:solidFill>
              </a:rPr>
              <a:t>הַרְּאִיתֶם אֲשֶׁר </a:t>
            </a:r>
            <a:r>
              <a:rPr lang="he-IL" b="1" dirty="0" err="1" smtClean="0">
                <a:solidFill>
                  <a:schemeClr val="accent4"/>
                </a:solidFill>
              </a:rPr>
              <a:t>בָּחַ</a:t>
            </a:r>
            <a:r>
              <a:rPr lang="he-IL" b="1" dirty="0" smtClean="0">
                <a:solidFill>
                  <a:schemeClr val="accent4"/>
                </a:solidFill>
              </a:rPr>
              <a:t>ר-בּוֹ </a:t>
            </a:r>
            <a:r>
              <a:rPr lang="he-IL" b="1" dirty="0" err="1" smtClean="0">
                <a:solidFill>
                  <a:schemeClr val="accent4"/>
                </a:solidFill>
              </a:rPr>
              <a:t>ה</a:t>
            </a:r>
            <a:r>
              <a:rPr lang="he-IL" b="1" dirty="0" smtClean="0">
                <a:solidFill>
                  <a:schemeClr val="accent4"/>
                </a:solidFill>
              </a:rPr>
              <a:t>', </a:t>
            </a:r>
            <a:r>
              <a:rPr lang="he-IL" dirty="0" smtClean="0"/>
              <a:t>כִּי אֵין כָּמֹהוּ, </a:t>
            </a:r>
            <a:r>
              <a:rPr lang="he-IL" dirty="0" err="1" smtClean="0"/>
              <a:t>בְּ</a:t>
            </a:r>
            <a:r>
              <a:rPr lang="he-IL" dirty="0" smtClean="0"/>
              <a:t>כָל-הָעָ</a:t>
            </a:r>
            <a:r>
              <a:rPr lang="he-IL" dirty="0" err="1" smtClean="0"/>
              <a:t>ם; </a:t>
            </a:r>
            <a:r>
              <a:rPr lang="he-IL" b="1" dirty="0" smtClean="0">
                <a:solidFill>
                  <a:schemeClr val="accent4"/>
                </a:solidFill>
              </a:rPr>
              <a:t>וַיָּרִעו</a:t>
            </a:r>
            <a:r>
              <a:rPr lang="he-IL" b="1" dirty="0" err="1" smtClean="0">
                <a:solidFill>
                  <a:schemeClr val="accent4"/>
                </a:solidFill>
              </a:rPr>
              <a:t>ּ </a:t>
            </a:r>
            <a:r>
              <a:rPr lang="he-IL" b="1" dirty="0" smtClean="0">
                <a:solidFill>
                  <a:schemeClr val="accent4"/>
                </a:solidFill>
              </a:rPr>
              <a:t>כָל-הָעָם וַיֹּאמְרוּ, יְחִ</a:t>
            </a:r>
            <a:r>
              <a:rPr lang="he-IL" b="1" dirty="0" err="1" smtClean="0">
                <a:solidFill>
                  <a:schemeClr val="accent4"/>
                </a:solidFill>
              </a:rPr>
              <a:t>י </a:t>
            </a:r>
            <a:r>
              <a:rPr lang="he-IL" b="1" dirty="0" smtClean="0">
                <a:solidFill>
                  <a:schemeClr val="accent4"/>
                </a:solidFill>
              </a:rPr>
              <a:t>הַמֶּלֶךְ</a:t>
            </a:r>
            <a:r>
              <a:rPr lang="he-IL" dirty="0" smtClean="0"/>
              <a:t>. כה וַיְדַבֵּר </a:t>
            </a:r>
            <a:r>
              <a:rPr lang="he-IL" dirty="0" err="1" smtClean="0"/>
              <a:t>שְׁמו</a:t>
            </a:r>
            <a:r>
              <a:rPr lang="he-IL" dirty="0" smtClean="0"/>
              <a:t>ּאֵ</a:t>
            </a:r>
            <a:r>
              <a:rPr lang="he-IL" dirty="0" err="1" smtClean="0"/>
              <a:t>ל אֶ</a:t>
            </a:r>
            <a:r>
              <a:rPr lang="he-IL" dirty="0" smtClean="0"/>
              <a:t>ל-הָעָם, </a:t>
            </a:r>
            <a:r>
              <a:rPr lang="he-IL" dirty="0" err="1" smtClean="0"/>
              <a:t>אֵ</a:t>
            </a:r>
            <a:r>
              <a:rPr lang="he-IL" dirty="0" smtClean="0"/>
              <a:t>ת מִשְׁפַּט </a:t>
            </a:r>
            <a:r>
              <a:rPr lang="he-IL" dirty="0" err="1" smtClean="0"/>
              <a:t>הַמְּ</a:t>
            </a:r>
            <a:r>
              <a:rPr lang="he-IL" dirty="0" smtClean="0"/>
              <a:t>לֻכָה, </a:t>
            </a:r>
            <a:r>
              <a:rPr lang="he-IL" dirty="0" err="1" smtClean="0"/>
              <a:t>וַיִּ</a:t>
            </a:r>
            <a:r>
              <a:rPr lang="he-IL" dirty="0" smtClean="0"/>
              <a:t>כְתּ</a:t>
            </a:r>
            <a:r>
              <a:rPr lang="he-IL" dirty="0" err="1" smtClean="0"/>
              <a:t>ֹב </a:t>
            </a:r>
            <a:r>
              <a:rPr lang="he-IL" dirty="0" smtClean="0"/>
              <a:t>בַּסֵּ</a:t>
            </a:r>
            <a:r>
              <a:rPr lang="he-IL" dirty="0" err="1" smtClean="0"/>
              <a:t>פֶר,</a:t>
            </a:r>
            <a:r>
              <a:rPr lang="he-IL" dirty="0" smtClean="0"/>
              <a:t> </a:t>
            </a:r>
            <a:r>
              <a:rPr lang="he-IL" dirty="0" err="1" smtClean="0"/>
              <a:t>וַיּ</a:t>
            </a:r>
            <a:r>
              <a:rPr lang="he-IL" dirty="0" smtClean="0"/>
              <a:t>ַנּ</a:t>
            </a:r>
            <a:r>
              <a:rPr lang="he-IL" dirty="0" err="1" smtClean="0"/>
              <a:t>ַח </a:t>
            </a:r>
            <a:r>
              <a:rPr lang="he-IL" dirty="0" smtClean="0"/>
              <a:t>לִפְנֵי </a:t>
            </a:r>
            <a:r>
              <a:rPr lang="he-IL" dirty="0" err="1" smtClean="0"/>
              <a:t>ה</a:t>
            </a:r>
            <a:r>
              <a:rPr lang="he-IL" dirty="0" smtClean="0"/>
              <a:t>'; וַיְשַׁלַּח </a:t>
            </a:r>
            <a:r>
              <a:rPr lang="he-IL" dirty="0" err="1" smtClean="0"/>
              <a:t>שְׁמו</a:t>
            </a:r>
            <a:r>
              <a:rPr lang="he-IL" dirty="0" smtClean="0"/>
              <a:t>ּאֵל </a:t>
            </a:r>
            <a:r>
              <a:rPr lang="he-IL" dirty="0" err="1" smtClean="0"/>
              <a:t>אֶ</a:t>
            </a:r>
            <a:r>
              <a:rPr lang="he-IL" dirty="0" smtClean="0"/>
              <a:t>ת-כָּל-הָעָם, </a:t>
            </a:r>
            <a:r>
              <a:rPr lang="he-IL" dirty="0" err="1" smtClean="0"/>
              <a:t>אִי</a:t>
            </a:r>
            <a:r>
              <a:rPr lang="he-IL" dirty="0" smtClean="0"/>
              <a:t>שׁ לְבֵיתוֹ.  </a:t>
            </a:r>
            <a:r>
              <a:rPr lang="he-IL" dirty="0" err="1" smtClean="0"/>
              <a:t>כו</a:t>
            </a:r>
            <a:r>
              <a:rPr lang="he-IL" dirty="0" smtClean="0"/>
              <a:t> וְגַם-שָׁאוּל--הָלַךְ לְבֵיתוֹ, גִּבְעָתָה; </a:t>
            </a:r>
            <a:r>
              <a:rPr lang="he-IL" dirty="0" err="1" smtClean="0"/>
              <a:t>וַיֵּ</a:t>
            </a:r>
            <a:r>
              <a:rPr lang="he-IL" dirty="0" smtClean="0"/>
              <a:t>לְכוּ עִמּוֹ--הַחַיִל</a:t>
            </a:r>
            <a:r>
              <a:rPr lang="he-IL" dirty="0" err="1" smtClean="0"/>
              <a:t>, </a:t>
            </a:r>
            <a:r>
              <a:rPr lang="he-IL" dirty="0" smtClean="0"/>
              <a:t>אֲשֶׁר-נ</a:t>
            </a:r>
            <a:r>
              <a:rPr lang="he-IL" dirty="0" err="1" smtClean="0"/>
              <a:t>ָגַע אֱלֹה</a:t>
            </a:r>
            <a:r>
              <a:rPr lang="he-IL" dirty="0" smtClean="0"/>
              <a:t>ִים בְּלִבָּם.  </a:t>
            </a:r>
            <a:r>
              <a:rPr lang="he-IL" dirty="0" err="1" smtClean="0"/>
              <a:t>כז</a:t>
            </a:r>
            <a:r>
              <a:rPr lang="he-IL" dirty="0" smtClean="0"/>
              <a:t> </a:t>
            </a:r>
            <a:r>
              <a:rPr lang="he-IL" b="1" dirty="0" smtClean="0">
                <a:solidFill>
                  <a:schemeClr val="accent4"/>
                </a:solidFill>
              </a:rPr>
              <a:t>וּבְנֵי </a:t>
            </a:r>
            <a:r>
              <a:rPr lang="he-IL" b="1" dirty="0" err="1" smtClean="0">
                <a:solidFill>
                  <a:schemeClr val="accent4"/>
                </a:solidFill>
              </a:rPr>
              <a:t>בְלִי</a:t>
            </a:r>
            <a:r>
              <a:rPr lang="he-IL" b="1" dirty="0" smtClean="0">
                <a:solidFill>
                  <a:schemeClr val="accent4"/>
                </a:solidFill>
              </a:rPr>
              <a:t>ַּעַל אָמְרוּ, </a:t>
            </a:r>
            <a:r>
              <a:rPr lang="he-IL" b="1" dirty="0" err="1" smtClean="0">
                <a:solidFill>
                  <a:schemeClr val="accent4"/>
                </a:solidFill>
              </a:rPr>
              <a:t>מַ</a:t>
            </a:r>
            <a:r>
              <a:rPr lang="he-IL" b="1" dirty="0" smtClean="0">
                <a:solidFill>
                  <a:schemeClr val="accent4"/>
                </a:solidFill>
              </a:rPr>
              <a:t>ה-יֹּשִׁעֵנוּ זֶה, וַיִּבְזֻהוּ</a:t>
            </a:r>
            <a:r>
              <a:rPr lang="he-IL" dirty="0" smtClean="0"/>
              <a:t>, וְלֹא-הֵבִיאו</a:t>
            </a:r>
            <a:r>
              <a:rPr lang="he-IL" dirty="0" err="1" smtClean="0"/>
              <a:t>ּ </a:t>
            </a:r>
            <a:r>
              <a:rPr lang="he-IL" dirty="0" smtClean="0"/>
              <a:t>לוֹ מִנְחָה; וַיְהִי, כְּמַחֲרִישׁ. </a:t>
            </a:r>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הכרות מקדימה עם מילים פותחות סכמה</a:t>
            </a:r>
            <a:endParaRPr lang="he-IL" dirty="0"/>
          </a:p>
        </p:txBody>
      </p:sp>
      <p:sp>
        <p:nvSpPr>
          <p:cNvPr id="3" name="מציין מיקום תוכן 2"/>
          <p:cNvSpPr>
            <a:spLocks noGrp="1"/>
          </p:cNvSpPr>
          <p:nvPr>
            <p:ph idx="1"/>
          </p:nvPr>
        </p:nvSpPr>
        <p:spPr/>
        <p:txBody>
          <a:bodyPr>
            <a:normAutofit/>
          </a:bodyPr>
          <a:lstStyle/>
          <a:p>
            <a:r>
              <a:rPr lang="he-IL" dirty="0" smtClean="0"/>
              <a:t>בספר שמואל ובתנ"ך בכלל מצויות מילים מסוימות הפותחות סכמה. כלומר, כל מילה כזאת פותחת מכלול של </a:t>
            </a:r>
            <a:r>
              <a:rPr lang="he-IL" b="1" dirty="0" smtClean="0">
                <a:solidFill>
                  <a:schemeClr val="accent6">
                    <a:lumMod val="50000"/>
                  </a:schemeClr>
                </a:solidFill>
                <a:hlinkClick r:id="rId2" tooltip="ידע"/>
              </a:rPr>
              <a:t>ידע</a:t>
            </a:r>
            <a:r>
              <a:rPr lang="he-IL" b="1" dirty="0" smtClean="0">
                <a:solidFill>
                  <a:schemeClr val="accent6">
                    <a:lumMod val="50000"/>
                  </a:schemeClr>
                </a:solidFill>
              </a:rPr>
              <a:t> ו</a:t>
            </a:r>
            <a:r>
              <a:rPr lang="he-IL" b="1" u="sng" dirty="0" smtClean="0">
                <a:solidFill>
                  <a:schemeClr val="accent6">
                    <a:lumMod val="50000"/>
                  </a:schemeClr>
                </a:solidFill>
                <a:hlinkClick r:id="rId3"/>
              </a:rPr>
              <a:t>עמדות</a:t>
            </a:r>
            <a:r>
              <a:rPr lang="he-IL" dirty="0" smtClean="0"/>
              <a:t> של המקרא כלפי נושא מסוים</a:t>
            </a:r>
          </a:p>
          <a:p>
            <a:r>
              <a:rPr lang="he-IL" dirty="0" smtClean="0"/>
              <a:t>הבנה מקדימה של מילים אלו תאפשר הבנה טובה יותר של הטקסט</a:t>
            </a:r>
          </a:p>
          <a:p>
            <a:r>
              <a:rPr lang="he-IL" dirty="0" smtClean="0"/>
              <a:t>דוגמאות שכיחות : </a:t>
            </a:r>
          </a:p>
          <a:p>
            <a:pPr lvl="1"/>
            <a:r>
              <a:rPr lang="he-IL" dirty="0" smtClean="0"/>
              <a:t>כה אמר ה' – פתיח לנבואה</a:t>
            </a:r>
          </a:p>
          <a:p>
            <a:pPr lvl="1"/>
            <a:r>
              <a:rPr lang="he-IL" dirty="0" smtClean="0"/>
              <a:t>אנכי </a:t>
            </a:r>
            <a:r>
              <a:rPr lang="he-IL" dirty="0" err="1" smtClean="0"/>
              <a:t>העלתי</a:t>
            </a:r>
            <a:r>
              <a:rPr lang="he-IL" dirty="0" smtClean="0"/>
              <a:t> את ישראל ממצרים – יציאת מצרים כביטוי למחויבות ההדדית בין ה' לעם ישראל</a:t>
            </a:r>
          </a:p>
          <a:p>
            <a:pPr lvl="1"/>
            <a:r>
              <a:rPr lang="he-IL" dirty="0" smtClean="0"/>
              <a:t>כי- ציון של התחלת מקרה מסוים "כי תקנה עבד עברי"</a:t>
            </a:r>
          </a:p>
          <a:p>
            <a:pPr lvl="1"/>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הכרות מקדימה עם מילים פותחות סכמה</a:t>
            </a:r>
            <a:endParaRPr lang="he-IL" dirty="0"/>
          </a:p>
        </p:txBody>
      </p:sp>
      <p:sp>
        <p:nvSpPr>
          <p:cNvPr id="3" name="מציין מיקום תוכן 2"/>
          <p:cNvSpPr>
            <a:spLocks noGrp="1"/>
          </p:cNvSpPr>
          <p:nvPr>
            <p:ph idx="1"/>
          </p:nvPr>
        </p:nvSpPr>
        <p:spPr/>
        <p:txBody>
          <a:bodyPr>
            <a:normAutofit/>
          </a:bodyPr>
          <a:lstStyle/>
          <a:p>
            <a:r>
              <a:rPr lang="he-IL" b="1" dirty="0" smtClean="0">
                <a:solidFill>
                  <a:schemeClr val="accent4"/>
                </a:solidFill>
              </a:rPr>
              <a:t>כֹּה-אָמַר ה' </a:t>
            </a:r>
            <a:r>
              <a:rPr lang="he-IL" b="1" dirty="0" err="1" smtClean="0">
                <a:solidFill>
                  <a:schemeClr val="accent4"/>
                </a:solidFill>
              </a:rPr>
              <a:t>אֱלֹ</a:t>
            </a:r>
            <a:r>
              <a:rPr lang="he-IL" b="1" dirty="0" smtClean="0">
                <a:solidFill>
                  <a:schemeClr val="accent4"/>
                </a:solidFill>
              </a:rPr>
              <a:t>קי </a:t>
            </a:r>
            <a:r>
              <a:rPr lang="he-IL" b="1" dirty="0" smtClean="0">
                <a:solidFill>
                  <a:schemeClr val="accent4"/>
                </a:solidFill>
              </a:rPr>
              <a:t>יִשְׂרָאֵל, </a:t>
            </a:r>
            <a:r>
              <a:rPr lang="he-IL" b="1" dirty="0" err="1" smtClean="0">
                <a:solidFill>
                  <a:schemeClr val="accent4"/>
                </a:solidFill>
              </a:rPr>
              <a:t>אָנֹ</a:t>
            </a:r>
            <a:r>
              <a:rPr lang="he-IL" b="1" dirty="0" smtClean="0">
                <a:solidFill>
                  <a:schemeClr val="accent4"/>
                </a:solidFill>
              </a:rPr>
              <a:t>כִי הֶעֱלֵיתִי אֶת-יִשְׂרָאֵל, </a:t>
            </a:r>
            <a:r>
              <a:rPr lang="he-IL" b="1" dirty="0" err="1" smtClean="0">
                <a:solidFill>
                  <a:schemeClr val="accent4"/>
                </a:solidFill>
              </a:rPr>
              <a:t>מִמִּצְרָ</a:t>
            </a:r>
            <a:r>
              <a:rPr lang="he-IL" b="1" dirty="0" smtClean="0">
                <a:solidFill>
                  <a:schemeClr val="accent4"/>
                </a:solidFill>
              </a:rPr>
              <a:t>יִם </a:t>
            </a:r>
            <a:r>
              <a:rPr lang="he-IL" dirty="0" smtClean="0"/>
              <a:t>וָאַצִּיל </a:t>
            </a:r>
            <a:r>
              <a:rPr lang="he-IL" dirty="0" err="1" smtClean="0"/>
              <a:t>אֶתְכֶ</a:t>
            </a:r>
            <a:r>
              <a:rPr lang="he-IL" dirty="0" smtClean="0"/>
              <a:t>ם, מִיַּד מִצְרַיִם, </a:t>
            </a:r>
            <a:r>
              <a:rPr lang="he-IL" dirty="0" err="1" smtClean="0"/>
              <a:t>וּמִ</a:t>
            </a:r>
            <a:r>
              <a:rPr lang="he-IL" dirty="0" smtClean="0"/>
              <a:t>יַּד </a:t>
            </a:r>
            <a:r>
              <a:rPr lang="he-IL" dirty="0" err="1" smtClean="0"/>
              <a:t>כּ</a:t>
            </a:r>
            <a:r>
              <a:rPr lang="he-IL" dirty="0" smtClean="0"/>
              <a:t>ָל-הַמַּמְלָכוֹת, </a:t>
            </a:r>
            <a:r>
              <a:rPr lang="he-IL" dirty="0" err="1" smtClean="0"/>
              <a:t>הַלֹּח</a:t>
            </a:r>
            <a:r>
              <a:rPr lang="he-IL" dirty="0" smtClean="0"/>
              <a:t>ֲצִים אֶתְכֶם.  </a:t>
            </a:r>
            <a:r>
              <a:rPr lang="he-IL" b="1" dirty="0" err="1" smtClean="0"/>
              <a:t>יט</a:t>
            </a:r>
            <a:r>
              <a:rPr lang="he-IL" dirty="0" smtClean="0"/>
              <a:t> </a:t>
            </a:r>
            <a:r>
              <a:rPr lang="he-IL" b="1" dirty="0" smtClean="0">
                <a:solidFill>
                  <a:schemeClr val="accent4"/>
                </a:solidFill>
              </a:rPr>
              <a:t>וְאַתֶּם </a:t>
            </a:r>
            <a:r>
              <a:rPr lang="he-IL" b="1" dirty="0" err="1" smtClean="0">
                <a:solidFill>
                  <a:schemeClr val="accent4"/>
                </a:solidFill>
              </a:rPr>
              <a:t>הַיּוֹ</a:t>
            </a:r>
            <a:r>
              <a:rPr lang="he-IL" b="1" dirty="0" smtClean="0">
                <a:solidFill>
                  <a:schemeClr val="accent4"/>
                </a:solidFill>
              </a:rPr>
              <a:t>ם מְאַסְתֶּם אֶת</a:t>
            </a:r>
            <a:r>
              <a:rPr lang="he-IL" b="1" dirty="0" err="1" smtClean="0">
                <a:solidFill>
                  <a:schemeClr val="accent4"/>
                </a:solidFill>
              </a:rPr>
              <a:t>-אֱלֹק</a:t>
            </a:r>
            <a:r>
              <a:rPr lang="he-IL" b="1" dirty="0" smtClean="0">
                <a:solidFill>
                  <a:schemeClr val="accent4"/>
                </a:solidFill>
              </a:rPr>
              <a:t>יכֶם</a:t>
            </a:r>
            <a:r>
              <a:rPr lang="he-IL" dirty="0" smtClean="0"/>
              <a:t>, אֲשֶׁר-הוּא מוֹשִׁיעַ </a:t>
            </a:r>
            <a:r>
              <a:rPr lang="he-IL" dirty="0" err="1" smtClean="0"/>
              <a:t>לָכ</a:t>
            </a:r>
            <a:r>
              <a:rPr lang="he-IL" dirty="0" smtClean="0"/>
              <a:t>ֶם מִכָּל-רָעוֹ</a:t>
            </a:r>
            <a:r>
              <a:rPr lang="he-IL" dirty="0" err="1" smtClean="0"/>
              <a:t>תֵיכֶם וְצָרֹת</a:t>
            </a:r>
            <a:r>
              <a:rPr lang="he-IL" dirty="0" smtClean="0"/>
              <a:t>ֵיכֶם</a:t>
            </a:r>
            <a:r>
              <a:rPr lang="he-IL" dirty="0" err="1" smtClean="0"/>
              <a:t>, </a:t>
            </a:r>
            <a:r>
              <a:rPr lang="he-IL" dirty="0" smtClean="0"/>
              <a:t>וַתֹּאמְרוּ לוֹ, כִּי-מֶלֶךְ </a:t>
            </a:r>
            <a:r>
              <a:rPr lang="he-IL" dirty="0" err="1" smtClean="0"/>
              <a:t>תָּש</a:t>
            </a:r>
            <a:r>
              <a:rPr lang="he-IL" dirty="0" smtClean="0"/>
              <a:t>ִׂים עָלֵינוּ; </a:t>
            </a:r>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הכרות עם מילים אופייניות </a:t>
            </a:r>
            <a:endParaRPr lang="he-IL" dirty="0"/>
          </a:p>
        </p:txBody>
      </p:sp>
      <p:sp>
        <p:nvSpPr>
          <p:cNvPr id="3" name="מציין מיקום תוכן 2"/>
          <p:cNvSpPr>
            <a:spLocks noGrp="1"/>
          </p:cNvSpPr>
          <p:nvPr>
            <p:ph idx="1"/>
          </p:nvPr>
        </p:nvSpPr>
        <p:spPr/>
        <p:txBody>
          <a:bodyPr/>
          <a:lstStyle/>
          <a:p>
            <a:r>
              <a:rPr lang="he-IL" dirty="0" smtClean="0"/>
              <a:t>ישנם מילים מסוימות החוזרות בדברי המקרא כגון: לפני ה'</a:t>
            </a:r>
          </a:p>
          <a:p>
            <a:r>
              <a:rPr lang="he-IL" dirty="0" smtClean="0"/>
              <a:t>המקרא משתמש במילים אלו במשמעות ייחודית השונה מהבנה המקובלת בימינו . </a:t>
            </a:r>
          </a:p>
          <a:p>
            <a:r>
              <a:rPr lang="he-IL" dirty="0" smtClean="0"/>
              <a:t>"לפני ה'" – חיבור רוחני ולא פיזי</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הכרות עם מילים אופייניות</a:t>
            </a:r>
            <a:endParaRPr lang="he-IL" dirty="0"/>
          </a:p>
        </p:txBody>
      </p:sp>
      <p:sp>
        <p:nvSpPr>
          <p:cNvPr id="3" name="מציין מיקום תוכן 2"/>
          <p:cNvSpPr>
            <a:spLocks noGrp="1"/>
          </p:cNvSpPr>
          <p:nvPr>
            <p:ph idx="1"/>
          </p:nvPr>
        </p:nvSpPr>
        <p:spPr/>
        <p:txBody>
          <a:bodyPr/>
          <a:lstStyle/>
          <a:p>
            <a:pPr>
              <a:buNone/>
            </a:pPr>
            <a:r>
              <a:rPr lang="he-IL" dirty="0" smtClean="0"/>
              <a:t>וְעַתּ</a:t>
            </a:r>
            <a:r>
              <a:rPr lang="he-IL" dirty="0" err="1" smtClean="0"/>
              <a:t>ָה, הִתְיַ</a:t>
            </a:r>
            <a:r>
              <a:rPr lang="he-IL" dirty="0" smtClean="0"/>
              <a:t>צְּב</a:t>
            </a:r>
            <a:r>
              <a:rPr lang="he-IL" dirty="0" err="1" smtClean="0"/>
              <a:t>וּ </a:t>
            </a:r>
            <a:r>
              <a:rPr lang="he-IL" b="1" dirty="0" smtClean="0">
                <a:solidFill>
                  <a:schemeClr val="accent4">
                    <a:lumMod val="50000"/>
                  </a:schemeClr>
                </a:solidFill>
              </a:rPr>
              <a:t>לִפְנֵי </a:t>
            </a:r>
            <a:r>
              <a:rPr lang="he-IL" b="1" dirty="0" err="1" smtClean="0">
                <a:solidFill>
                  <a:schemeClr val="accent4">
                    <a:lumMod val="50000"/>
                  </a:schemeClr>
                </a:solidFill>
              </a:rPr>
              <a:t>ה</a:t>
            </a:r>
            <a:r>
              <a:rPr lang="he-IL" b="1" dirty="0" smtClean="0">
                <a:solidFill>
                  <a:schemeClr val="accent4">
                    <a:lumMod val="50000"/>
                  </a:schemeClr>
                </a:solidFill>
              </a:rPr>
              <a:t>' </a:t>
            </a:r>
            <a:r>
              <a:rPr lang="he-IL" dirty="0" smtClean="0"/>
              <a:t>, לְשִׁבְטֵיכֶם, </a:t>
            </a:r>
          </a:p>
          <a:p>
            <a:pPr>
              <a:buNone/>
            </a:pPr>
            <a:endParaRPr lang="he-IL" dirty="0" smtClean="0"/>
          </a:p>
          <a:p>
            <a:pPr>
              <a:buNone/>
            </a:pPr>
            <a:r>
              <a:rPr lang="he-IL" dirty="0" err="1" smtClean="0"/>
              <a:t>וַיִּ</a:t>
            </a:r>
            <a:r>
              <a:rPr lang="he-IL" dirty="0" smtClean="0"/>
              <a:t>כְתּ</a:t>
            </a:r>
            <a:r>
              <a:rPr lang="he-IL" dirty="0" err="1" smtClean="0"/>
              <a:t>ֹב </a:t>
            </a:r>
            <a:r>
              <a:rPr lang="he-IL" dirty="0" smtClean="0"/>
              <a:t>בַּסֵּ</a:t>
            </a:r>
            <a:r>
              <a:rPr lang="he-IL" dirty="0" err="1" smtClean="0"/>
              <a:t>פֶר,</a:t>
            </a:r>
            <a:r>
              <a:rPr lang="he-IL" dirty="0" smtClean="0"/>
              <a:t> </a:t>
            </a:r>
            <a:r>
              <a:rPr lang="he-IL" dirty="0" err="1" smtClean="0"/>
              <a:t>וַיּ</a:t>
            </a:r>
            <a:r>
              <a:rPr lang="he-IL" dirty="0" smtClean="0"/>
              <a:t>ַנּ</a:t>
            </a:r>
            <a:r>
              <a:rPr lang="he-IL" dirty="0" err="1" smtClean="0"/>
              <a:t>ַח </a:t>
            </a:r>
            <a:r>
              <a:rPr lang="he-IL" b="1" dirty="0" smtClean="0">
                <a:solidFill>
                  <a:schemeClr val="accent4">
                    <a:lumMod val="50000"/>
                  </a:schemeClr>
                </a:solidFill>
              </a:rPr>
              <a:t>לִפְנֵי </a:t>
            </a:r>
            <a:r>
              <a:rPr lang="he-IL" b="1" dirty="0" err="1" smtClean="0">
                <a:solidFill>
                  <a:schemeClr val="accent4">
                    <a:lumMod val="50000"/>
                  </a:schemeClr>
                </a:solidFill>
              </a:rPr>
              <a:t>ה</a:t>
            </a:r>
            <a:r>
              <a:rPr lang="he-IL" b="1" dirty="0" smtClean="0">
                <a:solidFill>
                  <a:schemeClr val="accent4">
                    <a:lumMod val="50000"/>
                  </a:schemeClr>
                </a:solidFill>
              </a:rPr>
              <a:t>'</a:t>
            </a:r>
            <a:endParaRPr lang="he-IL"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הבנת המבנה</a:t>
            </a:r>
            <a:endParaRPr lang="he-IL" dirty="0"/>
          </a:p>
        </p:txBody>
      </p:sp>
      <p:sp>
        <p:nvSpPr>
          <p:cNvPr id="3" name="מציין מיקום תוכן 2"/>
          <p:cNvSpPr>
            <a:spLocks noGrp="1"/>
          </p:cNvSpPr>
          <p:nvPr>
            <p:ph idx="1"/>
          </p:nvPr>
        </p:nvSpPr>
        <p:spPr/>
        <p:txBody>
          <a:bodyPr/>
          <a:lstStyle/>
          <a:p>
            <a:r>
              <a:rPr lang="he-IL" dirty="0" smtClean="0"/>
              <a:t>המבנה הטקסטואלי של ספר שמואל הוא: רצף פעילות</a:t>
            </a:r>
          </a:p>
          <a:p>
            <a:r>
              <a:rPr lang="he-IL" dirty="0" smtClean="0"/>
              <a:t> הקושי בכך הוא שנוצרת דחיסות גדולה של ריבוי </a:t>
            </a:r>
            <a:r>
              <a:rPr lang="he-IL" dirty="0" err="1" smtClean="0"/>
              <a:t>ארועים</a:t>
            </a:r>
            <a:r>
              <a:rPr lang="he-IL" dirty="0" smtClean="0"/>
              <a:t> שקשה לתלמיד לעקוב אחריהם</a:t>
            </a:r>
          </a:p>
          <a:p>
            <a:r>
              <a:rPr lang="he-IL" dirty="0" smtClean="0"/>
              <a:t>האסטרטגיה היא ללמד את התלמיד לזהות את הפעלים בעזרת ו' ההיפוך ובעזרתם לעקוב אחר מהלך הטקסט</a:t>
            </a:r>
          </a:p>
          <a:p>
            <a:pPr>
              <a:buNone/>
            </a:pPr>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הבנת המבנה</a:t>
            </a:r>
            <a:endParaRPr lang="he-IL" dirty="0"/>
          </a:p>
        </p:txBody>
      </p:sp>
      <p:sp>
        <p:nvSpPr>
          <p:cNvPr id="3" name="מציין מיקום תוכן 2"/>
          <p:cNvSpPr>
            <a:spLocks noGrp="1"/>
          </p:cNvSpPr>
          <p:nvPr>
            <p:ph idx="1"/>
          </p:nvPr>
        </p:nvSpPr>
        <p:spPr/>
        <p:txBody>
          <a:bodyPr>
            <a:normAutofit/>
          </a:bodyPr>
          <a:lstStyle/>
          <a:p>
            <a:pPr>
              <a:buNone/>
            </a:pPr>
            <a:r>
              <a:rPr lang="he-IL" dirty="0" smtClean="0"/>
              <a:t> כ </a:t>
            </a:r>
            <a:r>
              <a:rPr lang="he-IL" dirty="0" smtClean="0">
                <a:solidFill>
                  <a:schemeClr val="accent5">
                    <a:lumMod val="50000"/>
                  </a:schemeClr>
                </a:solidFill>
              </a:rPr>
              <a:t>ו</a:t>
            </a:r>
            <a:r>
              <a:rPr lang="he-IL" b="1" dirty="0" smtClean="0">
                <a:solidFill>
                  <a:schemeClr val="accent5">
                    <a:lumMod val="50000"/>
                  </a:schemeClr>
                </a:solidFill>
              </a:rPr>
              <a:t>ַיַּקְרֵב</a:t>
            </a:r>
            <a:r>
              <a:rPr lang="he-IL" dirty="0" smtClean="0"/>
              <a:t> </a:t>
            </a:r>
            <a:r>
              <a:rPr lang="he-IL" dirty="0" err="1" smtClean="0"/>
              <a:t>שְׁמו</a:t>
            </a:r>
            <a:r>
              <a:rPr lang="he-IL" dirty="0" smtClean="0"/>
              <a:t>ּאֵל</a:t>
            </a:r>
            <a:r>
              <a:rPr lang="he-IL" dirty="0" smtClean="0"/>
              <a:t>, אֵת כָּל-שִׁבְטֵי </a:t>
            </a:r>
            <a:r>
              <a:rPr lang="he-IL" dirty="0" err="1" smtClean="0"/>
              <a:t>יִשְׂרָא</a:t>
            </a:r>
            <a:r>
              <a:rPr lang="he-IL" dirty="0" smtClean="0"/>
              <a:t>ֵל; </a:t>
            </a:r>
            <a:r>
              <a:rPr lang="he-IL" b="1" dirty="0" smtClean="0"/>
              <a:t>וַיִּלָּכֵד</a:t>
            </a:r>
            <a:r>
              <a:rPr lang="he-IL" b="1" dirty="0" err="1" smtClean="0"/>
              <a:t>, </a:t>
            </a:r>
            <a:r>
              <a:rPr lang="he-IL" dirty="0" smtClean="0"/>
              <a:t>שֵׁבֶט </a:t>
            </a:r>
            <a:r>
              <a:rPr lang="he-IL" dirty="0" err="1" smtClean="0"/>
              <a:t>בִּנְ</a:t>
            </a:r>
            <a:r>
              <a:rPr lang="he-IL" dirty="0" smtClean="0"/>
              <a:t>יָמִן.  </a:t>
            </a:r>
            <a:r>
              <a:rPr lang="he-IL" dirty="0" err="1" smtClean="0"/>
              <a:t>כא</a:t>
            </a:r>
            <a:r>
              <a:rPr lang="he-IL" dirty="0" smtClean="0"/>
              <a:t> </a:t>
            </a:r>
            <a:r>
              <a:rPr lang="he-IL" b="1" dirty="0" smtClean="0">
                <a:solidFill>
                  <a:schemeClr val="accent4"/>
                </a:solidFill>
              </a:rPr>
              <a:t>וַיַּקְרֵב </a:t>
            </a:r>
            <a:r>
              <a:rPr lang="he-IL" dirty="0" smtClean="0"/>
              <a:t>אֶת-שֵׁ</a:t>
            </a:r>
            <a:r>
              <a:rPr lang="he-IL" dirty="0" err="1" smtClean="0"/>
              <a:t>בֶט בִּנְ</a:t>
            </a:r>
            <a:r>
              <a:rPr lang="he-IL" dirty="0" smtClean="0"/>
              <a:t>יָמִן</a:t>
            </a:r>
            <a:r>
              <a:rPr lang="he-IL" dirty="0" err="1" smtClean="0"/>
              <a:t>, </a:t>
            </a:r>
            <a:r>
              <a:rPr lang="he-IL" dirty="0" smtClean="0"/>
              <a:t>לְמִשְׁפְּחֹתָו</a:t>
            </a:r>
            <a:r>
              <a:rPr lang="he-IL" dirty="0" smtClean="0"/>
              <a:t>, </a:t>
            </a:r>
            <a:r>
              <a:rPr lang="he-IL" b="1" dirty="0" smtClean="0"/>
              <a:t>וַתִּלָּכֵד</a:t>
            </a:r>
            <a:r>
              <a:rPr lang="he-IL" dirty="0" smtClean="0"/>
              <a:t>, מִשְׁפַּחַת הַמַּטְרִי; </a:t>
            </a:r>
            <a:r>
              <a:rPr lang="he-IL" b="1" dirty="0" smtClean="0"/>
              <a:t>וַיִּלָּכֵד </a:t>
            </a:r>
            <a:r>
              <a:rPr lang="he-IL" dirty="0" smtClean="0"/>
              <a:t>שָׁאוּל </a:t>
            </a:r>
            <a:r>
              <a:rPr lang="he-IL" dirty="0" err="1" smtClean="0"/>
              <a:t>בּ</a:t>
            </a:r>
            <a:r>
              <a:rPr lang="he-IL" dirty="0" smtClean="0"/>
              <a:t>ֶן-קִיש</a:t>
            </a:r>
            <a:r>
              <a:rPr lang="he-IL" dirty="0" err="1" smtClean="0"/>
              <a:t>ׁ,</a:t>
            </a:r>
            <a:r>
              <a:rPr lang="he-IL" b="1" dirty="0" err="1" smtClean="0">
                <a:solidFill>
                  <a:schemeClr val="accent2">
                    <a:lumMod val="50000"/>
                  </a:schemeClr>
                </a:solidFill>
              </a:rPr>
              <a:t> </a:t>
            </a:r>
            <a:r>
              <a:rPr lang="he-IL" b="1" dirty="0" smtClean="0">
                <a:solidFill>
                  <a:schemeClr val="accent2">
                    <a:lumMod val="50000"/>
                  </a:schemeClr>
                </a:solidFill>
              </a:rPr>
              <a:t>וַיְבַקְשֻׁה</a:t>
            </a:r>
            <a:r>
              <a:rPr lang="he-IL" b="1" dirty="0" err="1" smtClean="0">
                <a:solidFill>
                  <a:schemeClr val="accent2">
                    <a:lumMod val="50000"/>
                  </a:schemeClr>
                </a:solidFill>
              </a:rPr>
              <a:t>וּ </a:t>
            </a:r>
            <a:r>
              <a:rPr lang="he-IL" dirty="0" smtClean="0"/>
              <a:t>וְלֹ</a:t>
            </a:r>
            <a:r>
              <a:rPr lang="he-IL" dirty="0" err="1" smtClean="0"/>
              <a:t>א </a:t>
            </a:r>
            <a:r>
              <a:rPr lang="he-IL" dirty="0" smtClean="0"/>
              <a:t>נִמְצָא.  כב </a:t>
            </a:r>
            <a:r>
              <a:rPr lang="he-IL" b="1" dirty="0" smtClean="0">
                <a:solidFill>
                  <a:schemeClr val="accent2">
                    <a:lumMod val="50000"/>
                  </a:schemeClr>
                </a:solidFill>
              </a:rPr>
              <a:t>וַיִּשְׁאֲלוּ-</a:t>
            </a:r>
            <a:r>
              <a:rPr lang="he-IL" dirty="0" smtClean="0"/>
              <a:t>עוֹד, בַּה', הֲבָא עוֹד, הֲלֹם אִישׁ; וַיֹּאמֶר </a:t>
            </a:r>
            <a:r>
              <a:rPr lang="he-IL" dirty="0" err="1" smtClean="0"/>
              <a:t>ה</a:t>
            </a:r>
            <a:r>
              <a:rPr lang="he-IL" dirty="0" smtClean="0"/>
              <a:t>', הִנֵּה-הוּא </a:t>
            </a:r>
            <a:r>
              <a:rPr lang="he-IL" dirty="0" err="1" smtClean="0"/>
              <a:t>נֶחְ</a:t>
            </a:r>
            <a:r>
              <a:rPr lang="he-IL" dirty="0" smtClean="0"/>
              <a:t>בָּא </a:t>
            </a:r>
            <a:r>
              <a:rPr lang="he-IL" dirty="0" err="1" smtClean="0"/>
              <a:t>אֶ</a:t>
            </a:r>
            <a:r>
              <a:rPr lang="he-IL" dirty="0" smtClean="0"/>
              <a:t>ל-הַכֵּלִים.  </a:t>
            </a:r>
            <a:r>
              <a:rPr lang="he-IL" dirty="0" err="1" smtClean="0"/>
              <a:t>כג</a:t>
            </a:r>
            <a:r>
              <a:rPr lang="he-IL" dirty="0" smtClean="0"/>
              <a:t> </a:t>
            </a:r>
            <a:r>
              <a:rPr lang="he-IL" b="1" dirty="0" smtClean="0">
                <a:solidFill>
                  <a:schemeClr val="accent2">
                    <a:lumMod val="50000"/>
                  </a:schemeClr>
                </a:solidFill>
              </a:rPr>
              <a:t>וַיָּר</a:t>
            </a:r>
            <a:r>
              <a:rPr lang="he-IL" b="1" dirty="0" err="1" smtClean="0">
                <a:solidFill>
                  <a:schemeClr val="accent2">
                    <a:lumMod val="50000"/>
                  </a:schemeClr>
                </a:solidFill>
              </a:rPr>
              <a:t>ֻצוּ וַיִּקָּח</a:t>
            </a:r>
            <a:r>
              <a:rPr lang="he-IL" b="1" dirty="0" smtClean="0">
                <a:solidFill>
                  <a:schemeClr val="accent2">
                    <a:lumMod val="50000"/>
                  </a:schemeClr>
                </a:solidFill>
              </a:rPr>
              <a:t>ֻהוּ </a:t>
            </a:r>
            <a:r>
              <a:rPr lang="he-IL" dirty="0" smtClean="0"/>
              <a:t>מִשּׁ</a:t>
            </a:r>
            <a:r>
              <a:rPr lang="he-IL" dirty="0" err="1" smtClean="0"/>
              <a:t>ָם,</a:t>
            </a:r>
            <a:r>
              <a:rPr lang="he-IL" b="1" dirty="0" err="1" smtClean="0">
                <a:solidFill>
                  <a:schemeClr val="accent3">
                    <a:lumMod val="50000"/>
                  </a:schemeClr>
                </a:solidFill>
              </a:rPr>
              <a:t> וַיִּת</a:t>
            </a:r>
            <a:r>
              <a:rPr lang="he-IL" b="1" dirty="0" smtClean="0">
                <a:solidFill>
                  <a:schemeClr val="accent3">
                    <a:lumMod val="50000"/>
                  </a:schemeClr>
                </a:solidFill>
              </a:rPr>
              <a:t>ְיַצֵּב </a:t>
            </a:r>
            <a:r>
              <a:rPr lang="he-IL" dirty="0" err="1" smtClean="0"/>
              <a:t>בְּתוֹ</a:t>
            </a:r>
            <a:r>
              <a:rPr lang="he-IL" dirty="0" smtClean="0"/>
              <a:t>ךְ הָעָם; </a:t>
            </a:r>
            <a:r>
              <a:rPr lang="he-IL" b="1" dirty="0" smtClean="0">
                <a:solidFill>
                  <a:schemeClr val="accent3">
                    <a:lumMod val="50000"/>
                  </a:schemeClr>
                </a:solidFill>
              </a:rPr>
              <a:t>וַיִּגְבַּהּ</a:t>
            </a:r>
            <a:r>
              <a:rPr lang="he-IL" dirty="0" smtClean="0"/>
              <a:t>, מִכָּל-הָעָם, </a:t>
            </a:r>
            <a:r>
              <a:rPr lang="he-IL" dirty="0" err="1" smtClean="0"/>
              <a:t>מִשּׁ</a:t>
            </a:r>
            <a:r>
              <a:rPr lang="he-IL" dirty="0" smtClean="0"/>
              <a:t>ִכְמו</a:t>
            </a:r>
            <a:r>
              <a:rPr lang="he-IL" dirty="0" err="1" smtClean="0"/>
              <a:t>ֹ, </a:t>
            </a:r>
            <a:r>
              <a:rPr lang="he-IL" dirty="0" smtClean="0"/>
              <a:t>וָמָעְלָה.  כד </a:t>
            </a:r>
            <a:r>
              <a:rPr lang="he-IL" b="1" dirty="0" smtClean="0">
                <a:solidFill>
                  <a:schemeClr val="accent4"/>
                </a:solidFill>
              </a:rPr>
              <a:t>וַיֹּא</a:t>
            </a:r>
            <a:r>
              <a:rPr lang="he-IL" b="1" dirty="0" err="1" smtClean="0">
                <a:solidFill>
                  <a:schemeClr val="accent4"/>
                </a:solidFill>
              </a:rPr>
              <a:t>מֶר </a:t>
            </a:r>
            <a:r>
              <a:rPr lang="he-IL" dirty="0" smtClean="0"/>
              <a:t>שְׁמוּאֵל אֶל-כָּל-הָעָם, הַרְּאִיתֶם אֲשֶׁר </a:t>
            </a:r>
            <a:r>
              <a:rPr lang="he-IL" dirty="0" err="1" smtClean="0"/>
              <a:t>בָּחַ</a:t>
            </a:r>
            <a:r>
              <a:rPr lang="he-IL" dirty="0" smtClean="0"/>
              <a:t>ר-בּוֹ </a:t>
            </a:r>
            <a:r>
              <a:rPr lang="he-IL" dirty="0" err="1" smtClean="0"/>
              <a:t>ה</a:t>
            </a:r>
            <a:r>
              <a:rPr lang="he-IL" dirty="0" smtClean="0"/>
              <a:t>', כִּי אֵין כָּמֹהוּ, </a:t>
            </a:r>
            <a:r>
              <a:rPr lang="he-IL" dirty="0" err="1" smtClean="0"/>
              <a:t>בְּ</a:t>
            </a:r>
            <a:r>
              <a:rPr lang="he-IL" dirty="0" smtClean="0"/>
              <a:t>כָל-הָעָ</a:t>
            </a:r>
            <a:r>
              <a:rPr lang="he-IL" dirty="0" err="1" smtClean="0"/>
              <a:t>ם;</a:t>
            </a:r>
            <a:r>
              <a:rPr lang="he-IL" b="1" dirty="0" err="1" smtClean="0">
                <a:solidFill>
                  <a:schemeClr val="accent2">
                    <a:lumMod val="50000"/>
                  </a:schemeClr>
                </a:solidFill>
              </a:rPr>
              <a:t> </a:t>
            </a:r>
            <a:r>
              <a:rPr lang="he-IL" b="1" dirty="0" smtClean="0">
                <a:solidFill>
                  <a:schemeClr val="accent2">
                    <a:lumMod val="50000"/>
                  </a:schemeClr>
                </a:solidFill>
              </a:rPr>
              <a:t>וַיָּרִעו</a:t>
            </a:r>
            <a:r>
              <a:rPr lang="he-IL" b="1" dirty="0" err="1" smtClean="0">
                <a:solidFill>
                  <a:schemeClr val="accent2">
                    <a:lumMod val="50000"/>
                  </a:schemeClr>
                </a:solidFill>
              </a:rPr>
              <a:t>ּ </a:t>
            </a:r>
            <a:r>
              <a:rPr lang="he-IL" dirty="0" smtClean="0"/>
              <a:t>כָל-הָעָם </a:t>
            </a:r>
            <a:r>
              <a:rPr lang="he-IL" b="1" dirty="0" smtClean="0">
                <a:solidFill>
                  <a:schemeClr val="accent2">
                    <a:lumMod val="50000"/>
                  </a:schemeClr>
                </a:solidFill>
              </a:rPr>
              <a:t>וַיֹּאמְרוּ, </a:t>
            </a:r>
            <a:r>
              <a:rPr lang="he-IL" dirty="0" smtClean="0"/>
              <a:t>יְחִ</a:t>
            </a:r>
            <a:r>
              <a:rPr lang="he-IL" dirty="0" err="1" smtClean="0"/>
              <a:t>י </a:t>
            </a:r>
            <a:r>
              <a:rPr lang="he-IL" dirty="0" smtClean="0"/>
              <a:t>הַמֶּלֶךְ.  כה</a:t>
            </a:r>
            <a:r>
              <a:rPr lang="he-IL" b="1" dirty="0" smtClean="0">
                <a:solidFill>
                  <a:schemeClr val="accent4"/>
                </a:solidFill>
              </a:rPr>
              <a:t> וַיְדַבֵּר </a:t>
            </a:r>
            <a:r>
              <a:rPr lang="he-IL" dirty="0" err="1" smtClean="0"/>
              <a:t>שְׁמו</a:t>
            </a:r>
            <a:r>
              <a:rPr lang="he-IL" dirty="0" smtClean="0"/>
              <a:t>ּאֵ</a:t>
            </a:r>
            <a:r>
              <a:rPr lang="he-IL" dirty="0" err="1" smtClean="0"/>
              <a:t>ל אֶ</a:t>
            </a:r>
            <a:r>
              <a:rPr lang="he-IL" dirty="0" smtClean="0"/>
              <a:t>ל-הָעָם, </a:t>
            </a:r>
            <a:r>
              <a:rPr lang="he-IL" dirty="0" err="1" smtClean="0"/>
              <a:t>אֵ</a:t>
            </a:r>
            <a:r>
              <a:rPr lang="he-IL" dirty="0" smtClean="0"/>
              <a:t>ת מִשְׁפַּט </a:t>
            </a:r>
            <a:r>
              <a:rPr lang="he-IL" dirty="0" err="1" smtClean="0"/>
              <a:t>הַמְּ</a:t>
            </a:r>
            <a:r>
              <a:rPr lang="he-IL" dirty="0" smtClean="0"/>
              <a:t>לֻכָה, </a:t>
            </a:r>
            <a:r>
              <a:rPr lang="he-IL" b="1" dirty="0" err="1" smtClean="0">
                <a:solidFill>
                  <a:schemeClr val="accent4"/>
                </a:solidFill>
              </a:rPr>
              <a:t>וַיִּ</a:t>
            </a:r>
            <a:r>
              <a:rPr lang="he-IL" b="1" dirty="0" smtClean="0">
                <a:solidFill>
                  <a:schemeClr val="accent4"/>
                </a:solidFill>
              </a:rPr>
              <a:t>כְתּ</a:t>
            </a:r>
            <a:r>
              <a:rPr lang="he-IL" b="1" dirty="0" err="1" smtClean="0">
                <a:solidFill>
                  <a:schemeClr val="accent4"/>
                </a:solidFill>
              </a:rPr>
              <a:t>ֹב</a:t>
            </a:r>
            <a:r>
              <a:rPr lang="he-IL" dirty="0" err="1" smtClean="0"/>
              <a:t> </a:t>
            </a:r>
            <a:r>
              <a:rPr lang="he-IL" dirty="0" smtClean="0"/>
              <a:t>בַּסֵּ</a:t>
            </a:r>
            <a:r>
              <a:rPr lang="he-IL" dirty="0" err="1" smtClean="0"/>
              <a:t>פֶר,</a:t>
            </a:r>
            <a:r>
              <a:rPr lang="he-IL" b="1" dirty="0" smtClean="0">
                <a:solidFill>
                  <a:schemeClr val="accent4"/>
                </a:solidFill>
              </a:rPr>
              <a:t> </a:t>
            </a:r>
            <a:r>
              <a:rPr lang="he-IL" b="1" dirty="0" err="1" smtClean="0">
                <a:solidFill>
                  <a:schemeClr val="accent4"/>
                </a:solidFill>
              </a:rPr>
              <a:t>וַיּ</a:t>
            </a:r>
            <a:r>
              <a:rPr lang="he-IL" b="1" dirty="0" smtClean="0">
                <a:solidFill>
                  <a:schemeClr val="accent4"/>
                </a:solidFill>
              </a:rPr>
              <a:t>ַנּ</a:t>
            </a:r>
            <a:r>
              <a:rPr lang="he-IL" b="1" dirty="0" err="1" smtClean="0">
                <a:solidFill>
                  <a:schemeClr val="accent4"/>
                </a:solidFill>
              </a:rPr>
              <a:t>ַח </a:t>
            </a:r>
            <a:r>
              <a:rPr lang="he-IL" dirty="0" smtClean="0"/>
              <a:t>לִפְנֵי </a:t>
            </a:r>
            <a:r>
              <a:rPr lang="he-IL" dirty="0" err="1" smtClean="0"/>
              <a:t>ה</a:t>
            </a:r>
            <a:r>
              <a:rPr lang="he-IL" dirty="0" smtClean="0"/>
              <a:t>'; </a:t>
            </a:r>
            <a:r>
              <a:rPr lang="he-IL" b="1" dirty="0" smtClean="0">
                <a:solidFill>
                  <a:schemeClr val="accent4"/>
                </a:solidFill>
              </a:rPr>
              <a:t>וַיְשַׁלַּח</a:t>
            </a:r>
            <a:r>
              <a:rPr lang="he-IL" dirty="0" smtClean="0"/>
              <a:t> </a:t>
            </a:r>
            <a:r>
              <a:rPr lang="he-IL" dirty="0" err="1" smtClean="0"/>
              <a:t>שְׁמו</a:t>
            </a:r>
            <a:r>
              <a:rPr lang="he-IL" dirty="0" smtClean="0"/>
              <a:t>ּאֵל </a:t>
            </a:r>
            <a:r>
              <a:rPr lang="he-IL" dirty="0" err="1" smtClean="0"/>
              <a:t>אֶ</a:t>
            </a:r>
            <a:r>
              <a:rPr lang="he-IL" dirty="0" smtClean="0"/>
              <a:t>ת-כָּל-הָעָם, </a:t>
            </a:r>
            <a:r>
              <a:rPr lang="he-IL" dirty="0" err="1" smtClean="0"/>
              <a:t>אִי</a:t>
            </a:r>
            <a:r>
              <a:rPr lang="he-IL" dirty="0" smtClean="0"/>
              <a:t>שׁ </a:t>
            </a:r>
            <a:r>
              <a:rPr lang="he-IL" dirty="0" smtClean="0"/>
              <a:t>לְבֵיתוֹ .</a:t>
            </a: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כותרות וכותרות משנה</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כותרת הטקסט </a:t>
            </a:r>
            <a:r>
              <a:rPr lang="he-IL" dirty="0" err="1" smtClean="0"/>
              <a:t>המידעי</a:t>
            </a:r>
            <a:r>
              <a:rPr lang="he-IL" dirty="0" smtClean="0"/>
              <a:t> מייחסת בדרך כלל לנושא הטקסט ומאפשרת התמקדות והבנה טובה יותר של הטקסט.</a:t>
            </a:r>
          </a:p>
          <a:p>
            <a:r>
              <a:rPr lang="he-IL" dirty="0" smtClean="0"/>
              <a:t>ניתן להשתמש בכותרת כרמז לאיתור הרעיון המרכזי ע"י הפיכתה לשאלה (באמצעות הוספת מילות שאלה) וחיפוש התשובה בטקסט</a:t>
            </a:r>
          </a:p>
          <a:p>
            <a:r>
              <a:rPr lang="he-IL" dirty="0" smtClean="0"/>
              <a:t>ניתן גם לזהות את הרעיון בעזרת חיפוש ביטוי מקביל בלשון התנ"ך לכותרת</a:t>
            </a:r>
          </a:p>
          <a:p>
            <a:r>
              <a:rPr lang="he-IL" dirty="0" smtClean="0"/>
              <a:t>במהדורות חדשות רבות של התנ"ך מצויות כותרות וכותרות משנה שניתן </a:t>
            </a:r>
            <a:r>
              <a:rPr lang="he-IL" dirty="0" err="1" smtClean="0"/>
              <a:t>להעזר</a:t>
            </a:r>
            <a:r>
              <a:rPr lang="he-IL" dirty="0" smtClean="0"/>
              <a:t> בהן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קריאת הטקסט במקור מחייבת :</a:t>
            </a:r>
            <a:endParaRPr lang="he-IL" dirty="0"/>
          </a:p>
        </p:txBody>
      </p:sp>
      <p:sp>
        <p:nvSpPr>
          <p:cNvPr id="3" name="מציין מיקום תוכן 2"/>
          <p:cNvSpPr>
            <a:spLocks noGrp="1"/>
          </p:cNvSpPr>
          <p:nvPr>
            <p:ph idx="1"/>
          </p:nvPr>
        </p:nvSpPr>
        <p:spPr>
          <a:xfrm>
            <a:off x="1295401" y="2409914"/>
            <a:ext cx="9601196" cy="3465953"/>
          </a:xfrm>
        </p:spPr>
        <p:txBody>
          <a:bodyPr>
            <a:normAutofit fontScale="70000" lnSpcReduction="20000"/>
          </a:bodyPr>
          <a:lstStyle/>
          <a:p>
            <a:pPr fontAlgn="base"/>
            <a:r>
              <a:rPr lang="he-IL" dirty="0" smtClean="0"/>
              <a:t>קריאה תקינה (שליטה באבני יסוד ובמורפולוגיה)</a:t>
            </a:r>
          </a:p>
          <a:p>
            <a:pPr fontAlgn="base"/>
            <a:r>
              <a:rPr lang="he-IL" dirty="0" smtClean="0"/>
              <a:t>הכרות עם מבנה הטקסט  -ספרים, פרקים , פסוקים, פרשות </a:t>
            </a:r>
          </a:p>
          <a:p>
            <a:pPr fontAlgn="base"/>
            <a:r>
              <a:rPr lang="he-IL" dirty="0" smtClean="0"/>
              <a:t>אסטרטגיות קריאה והבנה</a:t>
            </a:r>
          </a:p>
          <a:p>
            <a:pPr fontAlgn="base"/>
            <a:r>
              <a:rPr lang="he-IL" dirty="0" smtClean="0"/>
              <a:t>שפה:</a:t>
            </a:r>
          </a:p>
          <a:p>
            <a:pPr lvl="1"/>
            <a:r>
              <a:rPr lang="he-IL" dirty="0" smtClean="0"/>
              <a:t>אוצר מילים אופייני </a:t>
            </a:r>
          </a:p>
          <a:p>
            <a:pPr lvl="1"/>
            <a:r>
              <a:rPr lang="he-IL" dirty="0" smtClean="0"/>
              <a:t>מורפולוגיה  - מבנה דקדוקי </a:t>
            </a:r>
          </a:p>
          <a:p>
            <a:pPr lvl="1"/>
            <a:r>
              <a:rPr lang="he-IL" dirty="0" smtClean="0"/>
              <a:t>תחביר ייחודי</a:t>
            </a:r>
          </a:p>
          <a:p>
            <a:pPr lvl="1" fontAlgn="base"/>
            <a:r>
              <a:rPr lang="he-IL" dirty="0" smtClean="0"/>
              <a:t>תפיסת רצף – מהו המהלך הלוגי ?</a:t>
            </a:r>
          </a:p>
          <a:p>
            <a:pPr fontAlgn="base"/>
            <a:r>
              <a:rPr lang="he-IL" dirty="0" smtClean="0"/>
              <a:t>יכולות חשיבה מסדר גבוה: השוואה, הכללה, העברה</a:t>
            </a:r>
          </a:p>
          <a:p>
            <a:pPr fontAlgn="base"/>
            <a:r>
              <a:rPr lang="he-IL" dirty="0" smtClean="0"/>
              <a:t>ידע תוכני/סכמות תוכן באשר לאירועים ועקרונות חוזרים</a:t>
            </a:r>
          </a:p>
          <a:p>
            <a:endParaRPr lang="he-I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2"/>
            <a:ext cx="9601196" cy="650115"/>
          </a:xfrm>
        </p:spPr>
        <p:txBody>
          <a:bodyPr>
            <a:normAutofit fontScale="90000"/>
          </a:bodyPr>
          <a:lstStyle/>
          <a:p>
            <a:r>
              <a:rPr lang="he-IL" dirty="0" smtClean="0"/>
              <a:t>הטקסט ללא כותרות</a:t>
            </a:r>
            <a:endParaRPr lang="he-IL" dirty="0"/>
          </a:p>
        </p:txBody>
      </p:sp>
      <p:sp>
        <p:nvSpPr>
          <p:cNvPr id="3" name="מציין מיקום תוכן 2"/>
          <p:cNvSpPr>
            <a:spLocks noGrp="1"/>
          </p:cNvSpPr>
          <p:nvPr>
            <p:ph idx="1"/>
          </p:nvPr>
        </p:nvSpPr>
        <p:spPr>
          <a:xfrm>
            <a:off x="1295401" y="1820254"/>
            <a:ext cx="9601196" cy="4055614"/>
          </a:xfrm>
        </p:spPr>
        <p:txBody>
          <a:bodyPr>
            <a:normAutofit fontScale="92500" lnSpcReduction="10000"/>
          </a:bodyPr>
          <a:lstStyle/>
          <a:p>
            <a:pPr>
              <a:buNone/>
            </a:pPr>
            <a:r>
              <a:rPr lang="he-IL" dirty="0" err="1" smtClean="0"/>
              <a:t>יז</a:t>
            </a:r>
            <a:r>
              <a:rPr lang="he-IL" dirty="0" smtClean="0"/>
              <a:t> וַיַּצְעֵק </a:t>
            </a:r>
            <a:r>
              <a:rPr lang="he-IL" dirty="0" err="1" smtClean="0"/>
              <a:t>שְׁמו</a:t>
            </a:r>
            <a:r>
              <a:rPr lang="he-IL" dirty="0" smtClean="0"/>
              <a:t>ּאֵל </a:t>
            </a:r>
            <a:r>
              <a:rPr lang="he-IL" dirty="0" err="1" smtClean="0"/>
              <a:t>אֶ</a:t>
            </a:r>
            <a:r>
              <a:rPr lang="he-IL" dirty="0" smtClean="0"/>
              <a:t>ת-הָעָם, </a:t>
            </a:r>
            <a:r>
              <a:rPr lang="he-IL" dirty="0" err="1" smtClean="0"/>
              <a:t>אֶ</a:t>
            </a:r>
            <a:r>
              <a:rPr lang="he-IL" dirty="0" smtClean="0"/>
              <a:t>ל-ה' הַמִּצְפָּה.  </a:t>
            </a:r>
            <a:r>
              <a:rPr lang="he-IL" dirty="0" err="1" smtClean="0"/>
              <a:t>יח</a:t>
            </a:r>
            <a:r>
              <a:rPr lang="he-IL" dirty="0" smtClean="0"/>
              <a:t> וַיֹּאמֶר אֶל-בְּ</a:t>
            </a:r>
            <a:r>
              <a:rPr lang="he-IL" dirty="0" err="1" smtClean="0"/>
              <a:t>נֵי </a:t>
            </a:r>
            <a:r>
              <a:rPr lang="he-IL" dirty="0" smtClean="0"/>
              <a:t>יִשְׂרָאֵל, </a:t>
            </a:r>
          </a:p>
          <a:p>
            <a:pPr>
              <a:buNone/>
            </a:pPr>
            <a:r>
              <a:rPr lang="he-IL" dirty="0" smtClean="0"/>
              <a:t>כֹּה-אָמַר ה' </a:t>
            </a:r>
            <a:r>
              <a:rPr lang="he-IL" dirty="0" err="1" smtClean="0"/>
              <a:t>אֱלֹ</a:t>
            </a:r>
            <a:r>
              <a:rPr lang="he-IL" dirty="0" smtClean="0"/>
              <a:t>ק</a:t>
            </a:r>
            <a:r>
              <a:rPr lang="he-IL" dirty="0" smtClean="0"/>
              <a:t>י </a:t>
            </a:r>
            <a:r>
              <a:rPr lang="he-IL" dirty="0" smtClean="0"/>
              <a:t>יִשְׂרָאֵל, </a:t>
            </a:r>
            <a:r>
              <a:rPr lang="he-IL" dirty="0" err="1" smtClean="0"/>
              <a:t>אָנֹ</a:t>
            </a:r>
            <a:r>
              <a:rPr lang="he-IL" dirty="0" smtClean="0"/>
              <a:t>כִי הֶעֱלֵיתִי אֶת-יִשְׂרָאֵל, </a:t>
            </a:r>
            <a:r>
              <a:rPr lang="he-IL" dirty="0" err="1" smtClean="0"/>
              <a:t>מִמִּצְרָ</a:t>
            </a:r>
            <a:r>
              <a:rPr lang="he-IL" dirty="0" smtClean="0"/>
              <a:t>יִם; וָאַצִּיל </a:t>
            </a:r>
            <a:r>
              <a:rPr lang="he-IL" dirty="0" err="1" smtClean="0"/>
              <a:t>אֶתְכֶ</a:t>
            </a:r>
            <a:r>
              <a:rPr lang="he-IL" dirty="0" smtClean="0"/>
              <a:t>ם, מִיַּד מִצְרַיִם, </a:t>
            </a:r>
            <a:r>
              <a:rPr lang="he-IL" dirty="0" err="1" smtClean="0"/>
              <a:t>וּמִ</a:t>
            </a:r>
            <a:r>
              <a:rPr lang="he-IL" dirty="0" smtClean="0"/>
              <a:t>יַּד </a:t>
            </a:r>
            <a:r>
              <a:rPr lang="he-IL" dirty="0" err="1" smtClean="0"/>
              <a:t>כּ</a:t>
            </a:r>
            <a:r>
              <a:rPr lang="he-IL" dirty="0" smtClean="0"/>
              <a:t>ָל-הַמַּמְלָכוֹת, </a:t>
            </a:r>
            <a:r>
              <a:rPr lang="he-IL" dirty="0" err="1" smtClean="0"/>
              <a:t>הַלֹּח</a:t>
            </a:r>
            <a:r>
              <a:rPr lang="he-IL" dirty="0" smtClean="0"/>
              <a:t>ֲצִים אֶתְכֶם.  </a:t>
            </a:r>
            <a:r>
              <a:rPr lang="he-IL" dirty="0" err="1" smtClean="0"/>
              <a:t>יט</a:t>
            </a:r>
            <a:r>
              <a:rPr lang="he-IL" dirty="0" smtClean="0"/>
              <a:t> וְאַתֶּם </a:t>
            </a:r>
            <a:r>
              <a:rPr lang="he-IL" dirty="0" err="1" smtClean="0"/>
              <a:t>הַיּוֹ</a:t>
            </a:r>
            <a:r>
              <a:rPr lang="he-IL" dirty="0" smtClean="0"/>
              <a:t>ם מְאַסְתֶּם </a:t>
            </a:r>
            <a:r>
              <a:rPr lang="he-IL" dirty="0" smtClean="0"/>
              <a:t>אֶת</a:t>
            </a:r>
            <a:r>
              <a:rPr lang="he-IL" dirty="0" err="1" smtClean="0"/>
              <a:t>-אֱלֹ</a:t>
            </a:r>
            <a:r>
              <a:rPr lang="he-IL" dirty="0" err="1" smtClean="0"/>
              <a:t>ק</a:t>
            </a:r>
            <a:r>
              <a:rPr lang="he-IL" dirty="0" smtClean="0"/>
              <a:t>יכֶם</a:t>
            </a:r>
            <a:r>
              <a:rPr lang="he-IL" dirty="0" smtClean="0"/>
              <a:t>, אֲשֶׁר-הוּא מוֹשִׁיעַ </a:t>
            </a:r>
            <a:r>
              <a:rPr lang="he-IL" dirty="0" err="1" smtClean="0"/>
              <a:t>לָכ</a:t>
            </a:r>
            <a:r>
              <a:rPr lang="he-IL" dirty="0" smtClean="0"/>
              <a:t>ֶם מִכָּל-רָעוֹ</a:t>
            </a:r>
            <a:r>
              <a:rPr lang="he-IL" dirty="0" err="1" smtClean="0"/>
              <a:t>תֵיכֶם וְצָרֹת</a:t>
            </a:r>
            <a:r>
              <a:rPr lang="he-IL" dirty="0" smtClean="0"/>
              <a:t>ֵיכֶם</a:t>
            </a:r>
            <a:r>
              <a:rPr lang="he-IL" dirty="0" err="1" smtClean="0"/>
              <a:t>, </a:t>
            </a:r>
            <a:r>
              <a:rPr lang="he-IL" dirty="0" smtClean="0"/>
              <a:t>וַתֹּאמְרוּ לוֹ, כִּי-מֶלֶךְ </a:t>
            </a:r>
            <a:r>
              <a:rPr lang="he-IL" dirty="0" err="1" smtClean="0"/>
              <a:t>תָּש</a:t>
            </a:r>
            <a:r>
              <a:rPr lang="he-IL" dirty="0" smtClean="0"/>
              <a:t>ִׂים עָלֵינוּ; וְעַתּ</a:t>
            </a:r>
            <a:r>
              <a:rPr lang="he-IL" dirty="0" err="1" smtClean="0"/>
              <a:t>ָה, הִתְיַ</a:t>
            </a:r>
            <a:r>
              <a:rPr lang="he-IL" dirty="0" smtClean="0"/>
              <a:t>צְּב</a:t>
            </a:r>
            <a:r>
              <a:rPr lang="he-IL" dirty="0" err="1" smtClean="0"/>
              <a:t>וּ </a:t>
            </a:r>
            <a:r>
              <a:rPr lang="he-IL" dirty="0" smtClean="0"/>
              <a:t>לִפְנֵי </a:t>
            </a:r>
            <a:r>
              <a:rPr lang="he-IL" dirty="0" err="1" smtClean="0"/>
              <a:t>ה</a:t>
            </a:r>
            <a:r>
              <a:rPr lang="he-IL" dirty="0" smtClean="0"/>
              <a:t>', לְשִׁבְטֵיכֶם, </a:t>
            </a:r>
            <a:r>
              <a:rPr lang="he-IL" dirty="0" err="1" smtClean="0"/>
              <a:t>וּלְאַלְ</a:t>
            </a:r>
            <a:r>
              <a:rPr lang="he-IL" dirty="0" smtClean="0"/>
              <a:t>פֵיכֶם.  כ 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וַיִּלָּכֵד</a:t>
            </a:r>
            <a:r>
              <a:rPr lang="he-IL" dirty="0" err="1" smtClean="0"/>
              <a:t>, </a:t>
            </a:r>
            <a:r>
              <a:rPr lang="he-IL" dirty="0" smtClean="0"/>
              <a:t>שֵׁבֶט </a:t>
            </a:r>
            <a:r>
              <a:rPr lang="he-IL" dirty="0" err="1" smtClean="0"/>
              <a:t>בִּנְ</a:t>
            </a:r>
            <a:r>
              <a:rPr lang="he-IL" dirty="0" smtClean="0"/>
              <a:t>יָמִן.  </a:t>
            </a:r>
            <a:r>
              <a:rPr lang="he-IL" dirty="0" err="1" smtClean="0"/>
              <a:t>כא</a:t>
            </a:r>
            <a:r>
              <a:rPr lang="he-IL" dirty="0" smtClean="0"/>
              <a:t> וַיַּקְרֵב אֶת-שֵׁ</a:t>
            </a:r>
            <a:r>
              <a:rPr lang="he-IL" dirty="0" err="1" smtClean="0"/>
              <a:t>בֶט בִּנְ</a:t>
            </a:r>
            <a:r>
              <a:rPr lang="he-IL" dirty="0" smtClean="0"/>
              <a:t>יָמִן</a:t>
            </a:r>
            <a:r>
              <a:rPr lang="he-IL" dirty="0" err="1" smtClean="0"/>
              <a:t>, </a:t>
            </a:r>
            <a:r>
              <a:rPr lang="he-IL" dirty="0" smtClean="0"/>
              <a:t>לְמִשְׁפְּחֹתָו, וַתִּלָּכֵד, </a:t>
            </a:r>
            <a:r>
              <a:rPr lang="he-IL" dirty="0" err="1" smtClean="0"/>
              <a:t>מִשְׁ</a:t>
            </a:r>
            <a:r>
              <a:rPr lang="he-IL" dirty="0" smtClean="0"/>
              <a:t>פַּחַת הַמַּטְרִי; </a:t>
            </a:r>
            <a:r>
              <a:rPr lang="he-IL" dirty="0" err="1" smtClean="0"/>
              <a:t>וַיִּ</a:t>
            </a:r>
            <a:r>
              <a:rPr lang="he-IL" dirty="0" smtClean="0"/>
              <a:t>לָּכֵד שָׁאוּל </a:t>
            </a:r>
            <a:r>
              <a:rPr lang="he-IL" dirty="0" err="1" smtClean="0"/>
              <a:t>בּ</a:t>
            </a:r>
            <a:r>
              <a:rPr lang="he-IL" dirty="0" smtClean="0"/>
              <a:t>ֶן-קִיש</a:t>
            </a:r>
            <a:r>
              <a:rPr lang="he-IL" dirty="0" err="1" smtClean="0"/>
              <a:t>ׁ, </a:t>
            </a:r>
            <a:r>
              <a:rPr lang="he-IL" dirty="0" smtClean="0"/>
              <a:t>וַיְבַקְשֻׁה</a:t>
            </a:r>
            <a:r>
              <a:rPr lang="he-IL" dirty="0" err="1" smtClean="0"/>
              <a:t>וּ </a:t>
            </a:r>
            <a:r>
              <a:rPr lang="he-IL" dirty="0" smtClean="0"/>
              <a:t>וְלֹ</a:t>
            </a:r>
            <a:r>
              <a:rPr lang="he-IL" dirty="0" err="1" smtClean="0"/>
              <a:t>א </a:t>
            </a:r>
            <a:r>
              <a:rPr lang="he-IL" dirty="0" smtClean="0"/>
              <a:t>נִמְצָא.  כב וַיִּשְׁאֲלוּ-עוֹד, בַּה', הֲבָא עוֹד, הֲלֹם אִישׁ; וַיֹּאמֶר </a:t>
            </a:r>
            <a:r>
              <a:rPr lang="he-IL" dirty="0" err="1" smtClean="0"/>
              <a:t>ה</a:t>
            </a:r>
            <a:r>
              <a:rPr lang="he-IL" dirty="0" smtClean="0"/>
              <a:t>', הִנֵּה-הוּא </a:t>
            </a:r>
            <a:r>
              <a:rPr lang="he-IL" dirty="0" err="1" smtClean="0"/>
              <a:t>נֶחְ</a:t>
            </a:r>
            <a:r>
              <a:rPr lang="he-IL" dirty="0" smtClean="0"/>
              <a:t>בָּא </a:t>
            </a:r>
            <a:r>
              <a:rPr lang="he-IL" dirty="0" err="1" smtClean="0"/>
              <a:t>אֶ</a:t>
            </a:r>
            <a:r>
              <a:rPr lang="he-IL" dirty="0" smtClean="0"/>
              <a:t>ל-הַכֵּלִים.  </a:t>
            </a:r>
            <a:r>
              <a:rPr lang="he-IL" dirty="0" err="1" smtClean="0"/>
              <a:t>כג</a:t>
            </a:r>
            <a:r>
              <a:rPr lang="he-IL" dirty="0" smtClean="0"/>
              <a:t> וַיָּר</a:t>
            </a:r>
            <a:r>
              <a:rPr lang="he-IL" dirty="0" err="1" smtClean="0"/>
              <a:t>ֻצוּ וַיִּקָּח</a:t>
            </a:r>
            <a:r>
              <a:rPr lang="he-IL" dirty="0" smtClean="0"/>
              <a:t>ֻהוּ מִשּׁ</a:t>
            </a:r>
            <a:r>
              <a:rPr lang="he-IL" dirty="0" err="1" smtClean="0"/>
              <a:t>ָם, וַיִּת</a:t>
            </a:r>
            <a:r>
              <a:rPr lang="he-IL" dirty="0" smtClean="0"/>
              <a:t>ְיַצֵּב </a:t>
            </a:r>
            <a:r>
              <a:rPr lang="he-IL" dirty="0" err="1" smtClean="0"/>
              <a:t>בְּתוֹ</a:t>
            </a:r>
            <a:r>
              <a:rPr lang="he-IL" dirty="0" smtClean="0"/>
              <a:t>ךְ הָעָם; וַיִּגְבַּהּ, מִכָּל-הָעָם, </a:t>
            </a:r>
            <a:r>
              <a:rPr lang="he-IL" dirty="0" err="1" smtClean="0"/>
              <a:t>מִשּׁ</a:t>
            </a:r>
            <a:r>
              <a:rPr lang="he-IL" dirty="0" smtClean="0"/>
              <a:t>ִכְמו</a:t>
            </a:r>
            <a:r>
              <a:rPr lang="he-IL" dirty="0" err="1" smtClean="0"/>
              <a:t>ֹ, </a:t>
            </a:r>
            <a:r>
              <a:rPr lang="he-IL" dirty="0" smtClean="0"/>
              <a:t>וָמָעְלָה.  כד וַיֹּא</a:t>
            </a:r>
            <a:r>
              <a:rPr lang="he-IL" dirty="0" err="1" smtClean="0"/>
              <a:t>מֶר </a:t>
            </a:r>
            <a:r>
              <a:rPr lang="he-IL" dirty="0" smtClean="0"/>
              <a:t>שְׁמוּאֵל אֶל-כָּל-הָעָם, הַרְּאִיתֶם אֲשֶׁר </a:t>
            </a:r>
            <a:r>
              <a:rPr lang="he-IL" dirty="0" err="1" smtClean="0"/>
              <a:t>בָּחַ</a:t>
            </a:r>
            <a:r>
              <a:rPr lang="he-IL" dirty="0" smtClean="0"/>
              <a:t>ר-בּוֹ </a:t>
            </a:r>
            <a:r>
              <a:rPr lang="he-IL" dirty="0" err="1" smtClean="0"/>
              <a:t>ה</a:t>
            </a:r>
            <a:r>
              <a:rPr lang="he-IL" dirty="0" smtClean="0"/>
              <a:t>', כִּי אֵין כָּמֹהוּ, </a:t>
            </a:r>
            <a:r>
              <a:rPr lang="he-IL" dirty="0" err="1" smtClean="0"/>
              <a:t>בְּ</a:t>
            </a:r>
            <a:r>
              <a:rPr lang="he-IL" dirty="0" smtClean="0"/>
              <a:t>כָל-הָעָ</a:t>
            </a:r>
            <a:r>
              <a:rPr lang="he-IL" dirty="0" err="1" smtClean="0"/>
              <a:t>ם; </a:t>
            </a:r>
            <a:r>
              <a:rPr lang="he-IL" dirty="0" smtClean="0"/>
              <a:t>וַיָּרִעו</a:t>
            </a:r>
            <a:r>
              <a:rPr lang="he-IL" dirty="0" err="1" smtClean="0"/>
              <a:t>ּ </a:t>
            </a:r>
            <a:r>
              <a:rPr lang="he-IL" dirty="0" smtClean="0"/>
              <a:t>כָל-הָעָם וַיֹּאמְרוּ, יְחִ</a:t>
            </a:r>
            <a:r>
              <a:rPr lang="he-IL" dirty="0" err="1" smtClean="0"/>
              <a:t>י </a:t>
            </a:r>
            <a:r>
              <a:rPr lang="he-IL" dirty="0" smtClean="0"/>
              <a:t>הַמֶּלֶךְ. כה וַיְדַבֵּר </a:t>
            </a:r>
            <a:r>
              <a:rPr lang="he-IL" dirty="0" err="1" smtClean="0"/>
              <a:t>שְׁמו</a:t>
            </a:r>
            <a:r>
              <a:rPr lang="he-IL" dirty="0" smtClean="0"/>
              <a:t>ּאֵ</a:t>
            </a:r>
            <a:r>
              <a:rPr lang="he-IL" dirty="0" err="1" smtClean="0"/>
              <a:t>ל אֶ</a:t>
            </a:r>
            <a:r>
              <a:rPr lang="he-IL" dirty="0" smtClean="0"/>
              <a:t>ל-הָעָם, </a:t>
            </a:r>
            <a:r>
              <a:rPr lang="he-IL" dirty="0" err="1" smtClean="0"/>
              <a:t>אֵ</a:t>
            </a:r>
            <a:r>
              <a:rPr lang="he-IL" dirty="0" smtClean="0"/>
              <a:t>ת מִשְׁפַּט </a:t>
            </a:r>
            <a:r>
              <a:rPr lang="he-IL" dirty="0" err="1" smtClean="0"/>
              <a:t>הַמְּ</a:t>
            </a:r>
            <a:r>
              <a:rPr lang="he-IL" dirty="0" smtClean="0"/>
              <a:t>לֻכָה, </a:t>
            </a:r>
            <a:r>
              <a:rPr lang="he-IL" dirty="0" err="1" smtClean="0"/>
              <a:t>וַיִּ</a:t>
            </a:r>
            <a:r>
              <a:rPr lang="he-IL" dirty="0" smtClean="0"/>
              <a:t>כְתּ</a:t>
            </a:r>
            <a:r>
              <a:rPr lang="he-IL" dirty="0" err="1" smtClean="0"/>
              <a:t>ֹב </a:t>
            </a:r>
            <a:r>
              <a:rPr lang="he-IL" dirty="0" smtClean="0"/>
              <a:t>בַּסֵּ</a:t>
            </a:r>
            <a:r>
              <a:rPr lang="he-IL" dirty="0" err="1" smtClean="0"/>
              <a:t>פֶר,</a:t>
            </a:r>
            <a:r>
              <a:rPr lang="he-IL" dirty="0" smtClean="0"/>
              <a:t> </a:t>
            </a:r>
            <a:r>
              <a:rPr lang="he-IL" dirty="0" err="1" smtClean="0"/>
              <a:t>וַיּ</a:t>
            </a:r>
            <a:r>
              <a:rPr lang="he-IL" dirty="0" smtClean="0"/>
              <a:t>ַנּ</a:t>
            </a:r>
            <a:r>
              <a:rPr lang="he-IL" dirty="0" err="1" smtClean="0"/>
              <a:t>ַח </a:t>
            </a:r>
            <a:r>
              <a:rPr lang="he-IL" dirty="0" smtClean="0"/>
              <a:t>לִפְנֵי </a:t>
            </a:r>
            <a:r>
              <a:rPr lang="he-IL" dirty="0" err="1" smtClean="0"/>
              <a:t>ה</a:t>
            </a:r>
            <a:r>
              <a:rPr lang="he-IL" dirty="0" smtClean="0"/>
              <a:t>'; וַיְשַׁלַּח </a:t>
            </a:r>
            <a:r>
              <a:rPr lang="he-IL" dirty="0" err="1" smtClean="0"/>
              <a:t>שְׁמו</a:t>
            </a:r>
            <a:r>
              <a:rPr lang="he-IL" dirty="0" smtClean="0"/>
              <a:t>ּאֵל </a:t>
            </a:r>
            <a:r>
              <a:rPr lang="he-IL" dirty="0" err="1" smtClean="0"/>
              <a:t>אֶ</a:t>
            </a:r>
            <a:r>
              <a:rPr lang="he-IL" dirty="0" smtClean="0"/>
              <a:t>ת-כָּל-הָעָם, </a:t>
            </a:r>
            <a:r>
              <a:rPr lang="he-IL" dirty="0" err="1" smtClean="0"/>
              <a:t>אִי</a:t>
            </a:r>
            <a:r>
              <a:rPr lang="he-IL" dirty="0" smtClean="0"/>
              <a:t>שׁ לְבֵיתוֹ.  </a:t>
            </a:r>
            <a:r>
              <a:rPr lang="he-IL" dirty="0" err="1" smtClean="0"/>
              <a:t>כו</a:t>
            </a:r>
            <a:r>
              <a:rPr lang="he-IL" dirty="0" smtClean="0"/>
              <a:t> וְגַם-שָׁאוּל--הָלַךְ לְבֵיתוֹ, גִּבְעָתָה; </a:t>
            </a:r>
            <a:r>
              <a:rPr lang="he-IL" dirty="0" err="1" smtClean="0"/>
              <a:t>וַיֵּ</a:t>
            </a:r>
            <a:r>
              <a:rPr lang="he-IL" dirty="0" smtClean="0"/>
              <a:t>לְכוּ עִמּוֹ--הַחַיִל</a:t>
            </a:r>
            <a:r>
              <a:rPr lang="he-IL" dirty="0" err="1" smtClean="0"/>
              <a:t>, </a:t>
            </a:r>
            <a:r>
              <a:rPr lang="he-IL" dirty="0" smtClean="0"/>
              <a:t>אֲשֶׁר-נ</a:t>
            </a:r>
            <a:r>
              <a:rPr lang="he-IL" dirty="0" err="1" smtClean="0"/>
              <a:t>ָגַע אֱלֹה</a:t>
            </a:r>
            <a:r>
              <a:rPr lang="he-IL" dirty="0" smtClean="0"/>
              <a:t>ִים בְּלִבָּם.  </a:t>
            </a:r>
            <a:r>
              <a:rPr lang="he-IL" dirty="0" err="1" smtClean="0"/>
              <a:t>כז</a:t>
            </a:r>
            <a:r>
              <a:rPr lang="he-IL" dirty="0" smtClean="0"/>
              <a:t> וּבְנֵי </a:t>
            </a:r>
            <a:r>
              <a:rPr lang="he-IL" dirty="0" err="1" smtClean="0"/>
              <a:t>בְלִי</a:t>
            </a:r>
            <a:r>
              <a:rPr lang="he-IL" dirty="0" smtClean="0"/>
              <a:t>ַּעַל אָמְרוּ, </a:t>
            </a:r>
            <a:r>
              <a:rPr lang="he-IL" dirty="0" err="1" smtClean="0"/>
              <a:t>מַ</a:t>
            </a:r>
            <a:r>
              <a:rPr lang="he-IL" dirty="0" smtClean="0"/>
              <a:t>ה-יֹּשִׁעֵנוּ זֶה, וַיִּבְזֻהוּ, וְלֹא-הֵבִיאו</a:t>
            </a:r>
            <a:r>
              <a:rPr lang="he-IL" dirty="0" err="1" smtClean="0"/>
              <a:t>ּ </a:t>
            </a:r>
            <a:r>
              <a:rPr lang="he-IL" dirty="0" smtClean="0"/>
              <a:t>לוֹ מִנְחָה; וַיְהִי, כְּמַחֲרִישׁ.  </a:t>
            </a:r>
            <a:endParaRPr lang="he-I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403933" cy="504836"/>
          </a:xfrm>
        </p:spPr>
        <p:txBody>
          <a:bodyPr>
            <a:normAutofit fontScale="90000"/>
          </a:bodyPr>
          <a:lstStyle/>
          <a:p>
            <a:r>
              <a:rPr lang="he-IL" dirty="0" smtClean="0"/>
              <a:t>תוספת כותרות</a:t>
            </a:r>
            <a:endParaRPr lang="he-IL" dirty="0"/>
          </a:p>
        </p:txBody>
      </p:sp>
      <p:sp>
        <p:nvSpPr>
          <p:cNvPr id="3" name="מציין מיקום תוכן 2"/>
          <p:cNvSpPr>
            <a:spLocks noGrp="1"/>
          </p:cNvSpPr>
          <p:nvPr>
            <p:ph idx="1"/>
          </p:nvPr>
        </p:nvSpPr>
        <p:spPr>
          <a:xfrm>
            <a:off x="1295401" y="1529697"/>
            <a:ext cx="9601196" cy="4346171"/>
          </a:xfrm>
        </p:spPr>
        <p:txBody>
          <a:bodyPr>
            <a:normAutofit fontScale="85000" lnSpcReduction="20000"/>
          </a:bodyPr>
          <a:lstStyle/>
          <a:p>
            <a:pPr>
              <a:buNone/>
            </a:pPr>
            <a:r>
              <a:rPr lang="he-IL" b="1" u="sng" dirty="0" smtClean="0"/>
              <a:t>שמואל מדבר אל העם </a:t>
            </a:r>
          </a:p>
          <a:p>
            <a:pPr>
              <a:buNone/>
            </a:pPr>
            <a:r>
              <a:rPr lang="he-IL" dirty="0" err="1" smtClean="0"/>
              <a:t>יז</a:t>
            </a:r>
            <a:r>
              <a:rPr lang="he-IL" dirty="0" smtClean="0"/>
              <a:t> וַיַּצְעֵק </a:t>
            </a:r>
            <a:r>
              <a:rPr lang="he-IL" dirty="0" err="1" smtClean="0"/>
              <a:t>שְׁמו</a:t>
            </a:r>
            <a:r>
              <a:rPr lang="he-IL" dirty="0" smtClean="0"/>
              <a:t>ּאֵל </a:t>
            </a:r>
            <a:r>
              <a:rPr lang="he-IL" dirty="0" err="1" smtClean="0"/>
              <a:t>אֶ</a:t>
            </a:r>
            <a:r>
              <a:rPr lang="he-IL" dirty="0" smtClean="0"/>
              <a:t>ת-הָעָם, </a:t>
            </a:r>
            <a:r>
              <a:rPr lang="he-IL" dirty="0" err="1" smtClean="0"/>
              <a:t>אֶ</a:t>
            </a:r>
            <a:r>
              <a:rPr lang="he-IL" dirty="0" smtClean="0"/>
              <a:t>ל-ה' הַמִּצְפָּה.  </a:t>
            </a:r>
            <a:r>
              <a:rPr lang="he-IL" dirty="0" err="1" smtClean="0"/>
              <a:t>יח</a:t>
            </a:r>
            <a:r>
              <a:rPr lang="he-IL" dirty="0" smtClean="0"/>
              <a:t> וַיֹּאמֶר אֶל-בְּ</a:t>
            </a:r>
            <a:r>
              <a:rPr lang="he-IL" dirty="0" err="1" smtClean="0"/>
              <a:t>נֵי </a:t>
            </a:r>
            <a:r>
              <a:rPr lang="he-IL" dirty="0" smtClean="0"/>
              <a:t>יִשְׂרָאֵל,  </a:t>
            </a:r>
          </a:p>
          <a:p>
            <a:pPr>
              <a:buNone/>
            </a:pPr>
            <a:r>
              <a:rPr lang="he-IL" dirty="0" smtClean="0"/>
              <a:t>כֹּה-אָמַר ה' </a:t>
            </a:r>
            <a:r>
              <a:rPr lang="he-IL" dirty="0" err="1" smtClean="0"/>
              <a:t>אֱלֹ</a:t>
            </a:r>
            <a:r>
              <a:rPr lang="he-IL" dirty="0" smtClean="0"/>
              <a:t>קי </a:t>
            </a:r>
            <a:r>
              <a:rPr lang="he-IL" dirty="0" smtClean="0"/>
              <a:t>יִשְׂרָאֵל, </a:t>
            </a:r>
            <a:r>
              <a:rPr lang="he-IL" dirty="0" err="1" smtClean="0"/>
              <a:t>אָנֹ</a:t>
            </a:r>
            <a:r>
              <a:rPr lang="he-IL" dirty="0" smtClean="0"/>
              <a:t>כִי הֶעֱלֵיתִי אֶת-יִשְׂרָאֵל, </a:t>
            </a:r>
            <a:r>
              <a:rPr lang="he-IL" dirty="0" err="1" smtClean="0"/>
              <a:t>מִמִּצְרָ</a:t>
            </a:r>
            <a:r>
              <a:rPr lang="he-IL" dirty="0" smtClean="0"/>
              <a:t>יִם; וָאַצִּיל </a:t>
            </a:r>
            <a:r>
              <a:rPr lang="he-IL" dirty="0" err="1" smtClean="0"/>
              <a:t>אֶתְכֶ</a:t>
            </a:r>
            <a:r>
              <a:rPr lang="he-IL" dirty="0" smtClean="0"/>
              <a:t>ם, מִיַּד מִצְרַיִם, </a:t>
            </a:r>
            <a:r>
              <a:rPr lang="he-IL" dirty="0" err="1" smtClean="0"/>
              <a:t>וּמִ</a:t>
            </a:r>
            <a:r>
              <a:rPr lang="he-IL" dirty="0" smtClean="0"/>
              <a:t>יַּד </a:t>
            </a:r>
            <a:r>
              <a:rPr lang="he-IL" dirty="0" err="1" smtClean="0"/>
              <a:t>כּ</a:t>
            </a:r>
            <a:r>
              <a:rPr lang="he-IL" dirty="0" smtClean="0"/>
              <a:t>ָל-הַמַּמְלָכוֹת, </a:t>
            </a:r>
            <a:r>
              <a:rPr lang="he-IL" dirty="0" err="1" smtClean="0"/>
              <a:t>הַלֹּח</a:t>
            </a:r>
            <a:r>
              <a:rPr lang="he-IL" dirty="0" smtClean="0"/>
              <a:t>ֲצִים אֶתְכֶם.  </a:t>
            </a:r>
            <a:r>
              <a:rPr lang="he-IL" dirty="0" err="1" smtClean="0"/>
              <a:t>יט</a:t>
            </a:r>
            <a:r>
              <a:rPr lang="he-IL" dirty="0" smtClean="0"/>
              <a:t> וְאַתֶּם </a:t>
            </a:r>
            <a:r>
              <a:rPr lang="he-IL" dirty="0" err="1" smtClean="0"/>
              <a:t>הַיּוֹ</a:t>
            </a:r>
            <a:r>
              <a:rPr lang="he-IL" dirty="0" smtClean="0"/>
              <a:t>ם מְאַסְתֶּם </a:t>
            </a:r>
            <a:r>
              <a:rPr lang="he-IL" dirty="0" smtClean="0"/>
              <a:t>אֶת</a:t>
            </a:r>
            <a:r>
              <a:rPr lang="he-IL" dirty="0" err="1" smtClean="0"/>
              <a:t>-אֱלֹ</a:t>
            </a:r>
            <a:r>
              <a:rPr lang="he-IL" dirty="0" err="1" smtClean="0"/>
              <a:t>ק</a:t>
            </a:r>
            <a:r>
              <a:rPr lang="he-IL" dirty="0" smtClean="0"/>
              <a:t>יכֶם</a:t>
            </a:r>
            <a:r>
              <a:rPr lang="he-IL" dirty="0" smtClean="0"/>
              <a:t>, אֲשֶׁר-הוּא מוֹשִׁיעַ </a:t>
            </a:r>
            <a:r>
              <a:rPr lang="he-IL" dirty="0" err="1" smtClean="0"/>
              <a:t>לָכ</a:t>
            </a:r>
            <a:r>
              <a:rPr lang="he-IL" dirty="0" smtClean="0"/>
              <a:t>ֶם מִכָּל-רָעוֹ</a:t>
            </a:r>
            <a:r>
              <a:rPr lang="he-IL" dirty="0" err="1" smtClean="0"/>
              <a:t>תֵיכֶם וְצָרֹת</a:t>
            </a:r>
            <a:r>
              <a:rPr lang="he-IL" dirty="0" smtClean="0"/>
              <a:t>ֵיכֶם</a:t>
            </a:r>
            <a:r>
              <a:rPr lang="he-IL" dirty="0" err="1" smtClean="0"/>
              <a:t>, </a:t>
            </a:r>
            <a:r>
              <a:rPr lang="he-IL" dirty="0" smtClean="0"/>
              <a:t>וַתֹּאמְרוּ לוֹ, כִּי-מֶלֶךְ </a:t>
            </a:r>
            <a:r>
              <a:rPr lang="he-IL" dirty="0" err="1" smtClean="0"/>
              <a:t>תָּש</a:t>
            </a:r>
            <a:r>
              <a:rPr lang="he-IL" dirty="0" smtClean="0"/>
              <a:t>ִׂים עָלֵינוּ; וְעַתּ</a:t>
            </a:r>
            <a:r>
              <a:rPr lang="he-IL" dirty="0" err="1" smtClean="0"/>
              <a:t>ָה, הִתְיַ</a:t>
            </a:r>
            <a:r>
              <a:rPr lang="he-IL" dirty="0" smtClean="0"/>
              <a:t>צְּב</a:t>
            </a:r>
            <a:r>
              <a:rPr lang="he-IL" dirty="0" err="1" smtClean="0"/>
              <a:t>וּ </a:t>
            </a:r>
            <a:r>
              <a:rPr lang="he-IL" dirty="0" smtClean="0"/>
              <a:t>לִפְנֵי </a:t>
            </a:r>
            <a:r>
              <a:rPr lang="he-IL" dirty="0" err="1" smtClean="0"/>
              <a:t>ה</a:t>
            </a:r>
            <a:r>
              <a:rPr lang="he-IL" dirty="0" smtClean="0"/>
              <a:t>', לְשִׁבְטֵיכֶם, </a:t>
            </a:r>
            <a:r>
              <a:rPr lang="he-IL" dirty="0" err="1" smtClean="0"/>
              <a:t>וּלְאַלְ</a:t>
            </a:r>
            <a:r>
              <a:rPr lang="he-IL" dirty="0" smtClean="0"/>
              <a:t>פֵיכֶם. </a:t>
            </a:r>
          </a:p>
          <a:p>
            <a:pPr>
              <a:buNone/>
            </a:pPr>
            <a:r>
              <a:rPr lang="he-IL" b="1" u="sng" dirty="0" smtClean="0"/>
              <a:t>שאול נבחר למלך באמצעות גורל אלוקי </a:t>
            </a:r>
          </a:p>
          <a:p>
            <a:pPr>
              <a:buNone/>
            </a:pPr>
            <a:r>
              <a:rPr lang="he-IL" dirty="0" smtClean="0"/>
              <a:t>כ 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וַיִּלָּכֵד</a:t>
            </a:r>
            <a:r>
              <a:rPr lang="he-IL" dirty="0" err="1" smtClean="0"/>
              <a:t>, </a:t>
            </a:r>
            <a:r>
              <a:rPr lang="he-IL" dirty="0" smtClean="0"/>
              <a:t>שֵׁבֶט </a:t>
            </a:r>
            <a:r>
              <a:rPr lang="he-IL" dirty="0" err="1" smtClean="0"/>
              <a:t>בִּנְ</a:t>
            </a:r>
            <a:r>
              <a:rPr lang="he-IL" dirty="0" smtClean="0"/>
              <a:t>יָמִן.  </a:t>
            </a:r>
            <a:r>
              <a:rPr lang="he-IL" dirty="0" err="1" smtClean="0"/>
              <a:t>כא</a:t>
            </a:r>
            <a:r>
              <a:rPr lang="he-IL" dirty="0" smtClean="0"/>
              <a:t> וַיַּקְרֵב אֶת-שֵׁ</a:t>
            </a:r>
            <a:r>
              <a:rPr lang="he-IL" dirty="0" err="1" smtClean="0"/>
              <a:t>בֶט בִּנְ</a:t>
            </a:r>
            <a:r>
              <a:rPr lang="he-IL" dirty="0" smtClean="0"/>
              <a:t>יָמִן</a:t>
            </a:r>
            <a:r>
              <a:rPr lang="he-IL" dirty="0" err="1" smtClean="0"/>
              <a:t>, </a:t>
            </a:r>
            <a:r>
              <a:rPr lang="he-IL" dirty="0" smtClean="0"/>
              <a:t>לְמִשְׁפְּחֹתָו, וַתִּלָּכֵד, </a:t>
            </a:r>
            <a:r>
              <a:rPr lang="he-IL" dirty="0" err="1" smtClean="0"/>
              <a:t>מִשְׁ</a:t>
            </a:r>
            <a:r>
              <a:rPr lang="he-IL" dirty="0" smtClean="0"/>
              <a:t>פַּחַת הַמַּטְרִי; </a:t>
            </a:r>
            <a:r>
              <a:rPr lang="he-IL" dirty="0" err="1" smtClean="0"/>
              <a:t>וַיִּ</a:t>
            </a:r>
            <a:r>
              <a:rPr lang="he-IL" dirty="0" smtClean="0"/>
              <a:t>לָּכֵד שָׁאוּל </a:t>
            </a:r>
            <a:r>
              <a:rPr lang="he-IL" dirty="0" err="1" smtClean="0"/>
              <a:t>בּ</a:t>
            </a:r>
            <a:r>
              <a:rPr lang="he-IL" dirty="0" smtClean="0"/>
              <a:t>ֶן-קִיש</a:t>
            </a:r>
            <a:r>
              <a:rPr lang="he-IL" dirty="0" err="1" smtClean="0"/>
              <a:t>ׁ, </a:t>
            </a:r>
            <a:r>
              <a:rPr lang="he-IL" dirty="0" smtClean="0"/>
              <a:t>וַיְבַקְשֻׁה</a:t>
            </a:r>
            <a:r>
              <a:rPr lang="he-IL" dirty="0" err="1" smtClean="0"/>
              <a:t>וּ </a:t>
            </a:r>
            <a:r>
              <a:rPr lang="he-IL" dirty="0" smtClean="0"/>
              <a:t>וְלֹ</a:t>
            </a:r>
            <a:r>
              <a:rPr lang="he-IL" dirty="0" err="1" smtClean="0"/>
              <a:t>א </a:t>
            </a:r>
            <a:r>
              <a:rPr lang="he-IL" dirty="0" smtClean="0"/>
              <a:t>נִמְצָא.  כב וַיִּשְׁאֲלוּ-עוֹד, בַּה', הֲבָא עוֹד, הֲלֹם אִישׁ; וַיֹּאמֶר </a:t>
            </a:r>
            <a:r>
              <a:rPr lang="he-IL" dirty="0" err="1" smtClean="0"/>
              <a:t>ה</a:t>
            </a:r>
            <a:r>
              <a:rPr lang="he-IL" dirty="0" smtClean="0"/>
              <a:t>', הִנֵּה-הוּא </a:t>
            </a:r>
            <a:r>
              <a:rPr lang="he-IL" dirty="0" err="1" smtClean="0"/>
              <a:t>נֶחְ</a:t>
            </a:r>
            <a:r>
              <a:rPr lang="he-IL" dirty="0" smtClean="0"/>
              <a:t>בָּא </a:t>
            </a:r>
            <a:r>
              <a:rPr lang="he-IL" dirty="0" err="1" smtClean="0"/>
              <a:t>אֶ</a:t>
            </a:r>
            <a:r>
              <a:rPr lang="he-IL" dirty="0" smtClean="0"/>
              <a:t>ל-הַכֵּלִים.  </a:t>
            </a:r>
            <a:r>
              <a:rPr lang="he-IL" dirty="0" err="1" smtClean="0"/>
              <a:t>כג</a:t>
            </a:r>
            <a:r>
              <a:rPr lang="he-IL" dirty="0" smtClean="0"/>
              <a:t> וַיָּר</a:t>
            </a:r>
            <a:r>
              <a:rPr lang="he-IL" dirty="0" err="1" smtClean="0"/>
              <a:t>ֻצוּ וַיִּקָּח</a:t>
            </a:r>
            <a:r>
              <a:rPr lang="he-IL" dirty="0" smtClean="0"/>
              <a:t>ֻהוּ מִשּׁ</a:t>
            </a:r>
            <a:r>
              <a:rPr lang="he-IL" dirty="0" err="1" smtClean="0"/>
              <a:t>ָם, וַיִּת</a:t>
            </a:r>
            <a:r>
              <a:rPr lang="he-IL" dirty="0" smtClean="0"/>
              <a:t>ְיַצֵּב </a:t>
            </a:r>
            <a:r>
              <a:rPr lang="he-IL" dirty="0" err="1" smtClean="0"/>
              <a:t>בְּתוֹ</a:t>
            </a:r>
            <a:r>
              <a:rPr lang="he-IL" dirty="0" smtClean="0"/>
              <a:t>ךְ הָעָם; וַיִּגְבַּהּ, מִכָּל-הָעָם, </a:t>
            </a:r>
            <a:r>
              <a:rPr lang="he-IL" dirty="0" err="1" smtClean="0"/>
              <a:t>מִשּׁ</a:t>
            </a:r>
            <a:r>
              <a:rPr lang="he-IL" dirty="0" smtClean="0"/>
              <a:t>ִכְמו</a:t>
            </a:r>
            <a:r>
              <a:rPr lang="he-IL" dirty="0" err="1" smtClean="0"/>
              <a:t>ֹ, </a:t>
            </a:r>
            <a:r>
              <a:rPr lang="he-IL" dirty="0" smtClean="0"/>
              <a:t>וָמָעְלָה.  כד וַיֹּא</a:t>
            </a:r>
            <a:r>
              <a:rPr lang="he-IL" dirty="0" err="1" smtClean="0"/>
              <a:t>מֶר </a:t>
            </a:r>
            <a:r>
              <a:rPr lang="he-IL" dirty="0" smtClean="0"/>
              <a:t>שְׁמוּאֵל אֶל-כָּל-הָעָם, הַרְּאִיתֶם אֲשֶׁר </a:t>
            </a:r>
            <a:r>
              <a:rPr lang="he-IL" dirty="0" err="1" smtClean="0"/>
              <a:t>בָּחַ</a:t>
            </a:r>
            <a:r>
              <a:rPr lang="he-IL" dirty="0" smtClean="0"/>
              <a:t>ר-בּוֹ </a:t>
            </a:r>
            <a:r>
              <a:rPr lang="he-IL" dirty="0" err="1" smtClean="0"/>
              <a:t>ה</a:t>
            </a:r>
            <a:r>
              <a:rPr lang="he-IL" dirty="0" smtClean="0"/>
              <a:t>', כִּי אֵין כָּמֹהוּ, </a:t>
            </a:r>
            <a:r>
              <a:rPr lang="he-IL" dirty="0" err="1" smtClean="0"/>
              <a:t>בְּ</a:t>
            </a:r>
            <a:r>
              <a:rPr lang="he-IL" dirty="0" smtClean="0"/>
              <a:t>כָל-הָעָ</a:t>
            </a:r>
            <a:r>
              <a:rPr lang="he-IL" dirty="0" err="1" smtClean="0"/>
              <a:t>ם; </a:t>
            </a:r>
            <a:r>
              <a:rPr lang="he-IL" dirty="0" smtClean="0"/>
              <a:t>וַיָּרִעו</a:t>
            </a:r>
            <a:r>
              <a:rPr lang="he-IL" dirty="0" err="1" smtClean="0"/>
              <a:t>ּ </a:t>
            </a:r>
            <a:r>
              <a:rPr lang="he-IL" dirty="0" smtClean="0"/>
              <a:t>כָל-הָעָם וַיֹּאמְרוּ, יְחִ</a:t>
            </a:r>
            <a:r>
              <a:rPr lang="he-IL" dirty="0" err="1" smtClean="0"/>
              <a:t>י </a:t>
            </a:r>
            <a:r>
              <a:rPr lang="he-IL" dirty="0" smtClean="0"/>
              <a:t>הַמֶּלֶךְ. כה וַיְדַבֵּר </a:t>
            </a:r>
            <a:r>
              <a:rPr lang="he-IL" dirty="0" err="1" smtClean="0"/>
              <a:t>שְׁמו</a:t>
            </a:r>
            <a:r>
              <a:rPr lang="he-IL" dirty="0" smtClean="0"/>
              <a:t>ּאֵ</a:t>
            </a:r>
            <a:r>
              <a:rPr lang="he-IL" dirty="0" err="1" smtClean="0"/>
              <a:t>ל אֶ</a:t>
            </a:r>
            <a:r>
              <a:rPr lang="he-IL" dirty="0" smtClean="0"/>
              <a:t>ל-הָעָם, </a:t>
            </a:r>
            <a:r>
              <a:rPr lang="he-IL" dirty="0" err="1" smtClean="0"/>
              <a:t>אֵ</a:t>
            </a:r>
            <a:r>
              <a:rPr lang="he-IL" dirty="0" smtClean="0"/>
              <a:t>ת מִשְׁפַּט </a:t>
            </a:r>
            <a:r>
              <a:rPr lang="he-IL" dirty="0" err="1" smtClean="0"/>
              <a:t>הַמְּ</a:t>
            </a:r>
            <a:r>
              <a:rPr lang="he-IL" dirty="0" smtClean="0"/>
              <a:t>לֻכָה, </a:t>
            </a:r>
            <a:r>
              <a:rPr lang="he-IL" dirty="0" err="1" smtClean="0"/>
              <a:t>וַיִּ</a:t>
            </a:r>
            <a:r>
              <a:rPr lang="he-IL" dirty="0" smtClean="0"/>
              <a:t>כְתּ</a:t>
            </a:r>
            <a:r>
              <a:rPr lang="he-IL" dirty="0" err="1" smtClean="0"/>
              <a:t>ֹב </a:t>
            </a:r>
            <a:r>
              <a:rPr lang="he-IL" dirty="0" smtClean="0"/>
              <a:t>בַּסֵּ</a:t>
            </a:r>
            <a:r>
              <a:rPr lang="he-IL" dirty="0" err="1" smtClean="0"/>
              <a:t>פֶר,</a:t>
            </a:r>
            <a:r>
              <a:rPr lang="he-IL" dirty="0" smtClean="0"/>
              <a:t> </a:t>
            </a:r>
            <a:r>
              <a:rPr lang="he-IL" dirty="0" err="1" smtClean="0"/>
              <a:t>וַיּ</a:t>
            </a:r>
            <a:r>
              <a:rPr lang="he-IL" dirty="0" smtClean="0"/>
              <a:t>ַנּ</a:t>
            </a:r>
            <a:r>
              <a:rPr lang="he-IL" dirty="0" err="1" smtClean="0"/>
              <a:t>ַח </a:t>
            </a:r>
            <a:r>
              <a:rPr lang="he-IL" dirty="0" smtClean="0"/>
              <a:t>לִפְנֵי </a:t>
            </a:r>
            <a:r>
              <a:rPr lang="he-IL" dirty="0" err="1" smtClean="0"/>
              <a:t>ה</a:t>
            </a:r>
            <a:r>
              <a:rPr lang="he-IL" dirty="0" smtClean="0"/>
              <a:t>'; </a:t>
            </a:r>
          </a:p>
          <a:p>
            <a:pPr>
              <a:buNone/>
            </a:pPr>
            <a:r>
              <a:rPr lang="he-IL" b="1" u="sng" dirty="0" smtClean="0"/>
              <a:t>העם מתפזרים לבתיהם</a:t>
            </a:r>
          </a:p>
          <a:p>
            <a:pPr>
              <a:buNone/>
            </a:pPr>
            <a:r>
              <a:rPr lang="he-IL" dirty="0" smtClean="0"/>
              <a:t>וַיְשַׁלַּח שְׁמוּאֵל אֶת-כָּל-הָעָם, אִישׁ לְבֵיתוֹ.  </a:t>
            </a:r>
            <a:r>
              <a:rPr lang="he-IL" dirty="0" err="1" smtClean="0"/>
              <a:t>כו</a:t>
            </a:r>
            <a:r>
              <a:rPr lang="he-IL" dirty="0" smtClean="0"/>
              <a:t> וְגַם-שָׁאוּל--הָלַךְ לְבֵיתוֹ, גִּבְעָתָה; </a:t>
            </a:r>
            <a:r>
              <a:rPr lang="he-IL" dirty="0" err="1" smtClean="0"/>
              <a:t>וַיֵּ</a:t>
            </a:r>
            <a:r>
              <a:rPr lang="he-IL" dirty="0" smtClean="0"/>
              <a:t>לְכוּ עִמּוֹ--הַחַיִל</a:t>
            </a:r>
            <a:r>
              <a:rPr lang="he-IL" dirty="0" err="1" smtClean="0"/>
              <a:t>, </a:t>
            </a:r>
            <a:r>
              <a:rPr lang="he-IL" dirty="0" smtClean="0"/>
              <a:t>אֲשֶׁר-נ</a:t>
            </a:r>
            <a:r>
              <a:rPr lang="he-IL" dirty="0" err="1" smtClean="0"/>
              <a:t>ָגַע </a:t>
            </a:r>
            <a:r>
              <a:rPr lang="he-IL" dirty="0" err="1" smtClean="0"/>
              <a:t>אֱלֹ</a:t>
            </a:r>
            <a:r>
              <a:rPr lang="he-IL" dirty="0" err="1" smtClean="0"/>
              <a:t>ק</a:t>
            </a:r>
            <a:r>
              <a:rPr lang="he-IL" dirty="0" smtClean="0"/>
              <a:t>ים </a:t>
            </a:r>
            <a:r>
              <a:rPr lang="he-IL" dirty="0" smtClean="0"/>
              <a:t>בְּלִבָּם.  </a:t>
            </a:r>
            <a:r>
              <a:rPr lang="he-IL" dirty="0" err="1" smtClean="0"/>
              <a:t>כז</a:t>
            </a:r>
            <a:r>
              <a:rPr lang="he-IL" dirty="0" smtClean="0"/>
              <a:t> וּבְנֵי </a:t>
            </a:r>
            <a:r>
              <a:rPr lang="he-IL" dirty="0" err="1" smtClean="0"/>
              <a:t>בְלִי</a:t>
            </a:r>
            <a:r>
              <a:rPr lang="he-IL" dirty="0" smtClean="0"/>
              <a:t>ַּעַל אָמְרוּ, </a:t>
            </a:r>
            <a:r>
              <a:rPr lang="he-IL" dirty="0" err="1" smtClean="0"/>
              <a:t>מַ</a:t>
            </a:r>
            <a:r>
              <a:rPr lang="he-IL" dirty="0" smtClean="0"/>
              <a:t>ה-יֹּשִׁעֵנוּ זֶה, וַיִּבְזֻהוּ, וְלֹא-הֵבִיאו</a:t>
            </a:r>
            <a:r>
              <a:rPr lang="he-IL" dirty="0" err="1" smtClean="0"/>
              <a:t>ּ </a:t>
            </a:r>
            <a:r>
              <a:rPr lang="he-IL" dirty="0" smtClean="0"/>
              <a:t>לוֹ מִנְחָה; וַיְהִי, כְּמַחֲרִישׁ.  </a:t>
            </a:r>
            <a:endParaRPr lang="he-I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u="sng" dirty="0" smtClean="0"/>
              <a:t>זיהוי מוקדי הדעת בטקסט</a:t>
            </a:r>
            <a:r>
              <a:rPr lang="en-US" dirty="0" smtClean="0"/>
              <a:t/>
            </a:r>
            <a:br>
              <a:rPr lang="en-US" dirty="0" smtClean="0"/>
            </a:br>
            <a:endParaRPr lang="he-IL" dirty="0"/>
          </a:p>
        </p:txBody>
      </p:sp>
      <p:sp>
        <p:nvSpPr>
          <p:cNvPr id="3" name="מציין מיקום תוכן 2"/>
          <p:cNvSpPr>
            <a:spLocks noGrp="1"/>
          </p:cNvSpPr>
          <p:nvPr>
            <p:ph idx="1"/>
          </p:nvPr>
        </p:nvSpPr>
        <p:spPr/>
        <p:txBody>
          <a:bodyPr>
            <a:normAutofit/>
          </a:bodyPr>
          <a:lstStyle/>
          <a:p>
            <a:pPr algn="just"/>
            <a:r>
              <a:rPr lang="he-IL" u="sng" dirty="0" smtClean="0"/>
              <a:t>המטרה</a:t>
            </a:r>
            <a:r>
              <a:rPr lang="he-IL" dirty="0" smtClean="0"/>
              <a:t> </a:t>
            </a:r>
            <a:r>
              <a:rPr lang="en-US" dirty="0" smtClean="0"/>
              <a:t>–</a:t>
            </a:r>
            <a:r>
              <a:rPr lang="he-IL" dirty="0" smtClean="0"/>
              <a:t> כאשר הלומד ניגש לטקסט, הוא מביא איתו בראש ובראשונה את ידע העולם שלו לגבי הטקסט. ככל שידע עולם זה רחב יותר, כך היכולת של הלומד להפוך את המידע למשמעותי טובה יותר. באוכלוסיית ילדים הסובלים מלקות קריאה ידע העולם מצומצם בשל העדר חשיפה מספקת לטקסטים כתובים. </a:t>
            </a:r>
          </a:p>
          <a:p>
            <a:pPr algn="just"/>
            <a:r>
              <a:rPr lang="he-IL" dirty="0" smtClean="0"/>
              <a:t>יתר על כן, לידע עולם ו/או ידע סמנטי לגבי הטקסט חשיבות גדולה דווקא באוכלוסיה זו. משום שבשל כשלים פונולוגיים נאלצים הילדים להשתמש בשעת הקריאה במקורות ידע נוספים. </a:t>
            </a:r>
            <a:endParaRPr lang="en-US" dirty="0" smtClean="0"/>
          </a:p>
          <a:p>
            <a:pPr>
              <a:buNone/>
            </a:pPr>
            <a:endParaRPr lang="he-I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חשיבות הכלי</a:t>
            </a:r>
            <a:endParaRPr lang="he-IL" dirty="0"/>
          </a:p>
        </p:txBody>
      </p:sp>
      <p:sp>
        <p:nvSpPr>
          <p:cNvPr id="3" name="מציין מיקום תוכן 2"/>
          <p:cNvSpPr>
            <a:spLocks noGrp="1"/>
          </p:cNvSpPr>
          <p:nvPr>
            <p:ph idx="1"/>
          </p:nvPr>
        </p:nvSpPr>
        <p:spPr/>
        <p:txBody>
          <a:bodyPr/>
          <a:lstStyle/>
          <a:p>
            <a:r>
              <a:rPr lang="he-IL" dirty="0" smtClean="0"/>
              <a:t>לפיכך, הכלי שיובא להלן חושף בפני התלמיד את מוקדי התוכן העיקריים בטקסט עוד קודם לקריאה הרציפה.</a:t>
            </a:r>
            <a:endParaRPr lang="en-US" dirty="0" smtClean="0"/>
          </a:p>
          <a:p>
            <a:r>
              <a:rPr lang="he-IL" u="sng" dirty="0" smtClean="0"/>
              <a:t>חשיבותו של הכלי כפולה</a:t>
            </a:r>
            <a:r>
              <a:rPr lang="he-IL" dirty="0" smtClean="0"/>
              <a:t>:</a:t>
            </a:r>
            <a:endParaRPr lang="en-US" dirty="0" smtClean="0"/>
          </a:p>
          <a:p>
            <a:pPr lvl="0"/>
            <a:r>
              <a:rPr lang="he-IL" dirty="0" smtClean="0"/>
              <a:t>הכלי מצמצם את דרישות הקריאה למינימום ובכך מקל על אותם תלמידים המתקשים בקריאה רציפה.</a:t>
            </a:r>
            <a:endParaRPr lang="en-US" dirty="0" smtClean="0"/>
          </a:p>
          <a:p>
            <a:pPr lvl="0"/>
            <a:r>
              <a:rPr lang="he-IL" dirty="0" smtClean="0"/>
              <a:t>הכלי מבנה את התוכן הטקסטואלי באופן שיש לתלמיד את מוקדי הדעת </a:t>
            </a:r>
            <a:r>
              <a:rPr lang="he-IL" dirty="0" err="1" smtClean="0"/>
              <a:t>הסמנטים</a:t>
            </a:r>
            <a:r>
              <a:rPr lang="he-IL" dirty="0" smtClean="0"/>
              <a:t>. מבנה זה מסייע רבות לאותם ילדים הלקויים בארגון.</a:t>
            </a:r>
            <a:endParaRPr lang="en-US" dirty="0" smtClean="0"/>
          </a:p>
          <a:p>
            <a:endParaRPr lang="he-I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smtClean="0"/>
              <a:t>העזרות במוקדי מידע </a:t>
            </a:r>
            <a:endParaRPr lang="he-IL" dirty="0"/>
          </a:p>
        </p:txBody>
      </p:sp>
      <p:sp>
        <p:nvSpPr>
          <p:cNvPr id="3" name="מציין מיקום תוכן 2"/>
          <p:cNvSpPr>
            <a:spLocks noGrp="1"/>
          </p:cNvSpPr>
          <p:nvPr>
            <p:ph idx="1"/>
          </p:nvPr>
        </p:nvSpPr>
        <p:spPr/>
        <p:txBody>
          <a:bodyPr/>
          <a:lstStyle/>
          <a:p>
            <a:r>
              <a:rPr lang="he-IL" dirty="0" smtClean="0"/>
              <a:t>הבניה של המוקדים המרכזיים ביחידת מידע נתונה</a:t>
            </a:r>
          </a:p>
          <a:p>
            <a:r>
              <a:rPr lang="he-IL" dirty="0" smtClean="0"/>
              <a:t>לדוגמה, בנביא מיקוד על פי שמות אנשים, שמות מקומות, ביטויים חשובים המבנים את רצף העלילה</a:t>
            </a:r>
          </a:p>
          <a:p>
            <a:pPr>
              <a:buNone/>
            </a:pP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התהליך</a:t>
            </a:r>
            <a:endParaRPr lang="he-IL" dirty="0"/>
          </a:p>
        </p:txBody>
      </p:sp>
      <p:graphicFrame>
        <p:nvGraphicFramePr>
          <p:cNvPr id="4" name="מציין מיקום תוכן 3"/>
          <p:cNvGraphicFramePr>
            <a:graphicFrameLocks noGrp="1"/>
          </p:cNvGraphicFramePr>
          <p:nvPr>
            <p:ph idx="1"/>
          </p:nvPr>
        </p:nvGraphicFramePr>
        <p:xfrm>
          <a:off x="2153539" y="1974078"/>
          <a:ext cx="7862130" cy="4389120"/>
        </p:xfrm>
        <a:graphic>
          <a:graphicData uri="http://schemas.openxmlformats.org/drawingml/2006/table">
            <a:tbl>
              <a:tblPr rtl="1" firstRow="1" bandRow="1">
                <a:tableStyleId>{00A15C55-8517-42AA-B614-E9B94910E393}</a:tableStyleId>
              </a:tblPr>
              <a:tblGrid>
                <a:gridCol w="3931065"/>
                <a:gridCol w="3931065"/>
              </a:tblGrid>
              <a:tr h="489603">
                <a:tc>
                  <a:txBody>
                    <a:bodyPr/>
                    <a:lstStyle/>
                    <a:p>
                      <a:pPr algn="ctr" rtl="1">
                        <a:lnSpc>
                          <a:spcPct val="150000"/>
                        </a:lnSpc>
                      </a:pPr>
                      <a:r>
                        <a:rPr lang="he-IL" dirty="0" smtClean="0"/>
                        <a:t>המרכיב</a:t>
                      </a:r>
                      <a:endParaRPr lang="he-IL" dirty="0"/>
                    </a:p>
                  </a:txBody>
                  <a:tcPr marL="121920" marR="121920"/>
                </a:tc>
                <a:tc>
                  <a:txBody>
                    <a:bodyPr/>
                    <a:lstStyle/>
                    <a:p>
                      <a:pPr algn="ctr" rtl="1">
                        <a:lnSpc>
                          <a:spcPct val="150000"/>
                        </a:lnSpc>
                      </a:pPr>
                      <a:r>
                        <a:rPr lang="he-IL" dirty="0" smtClean="0"/>
                        <a:t>המטרה</a:t>
                      </a:r>
                      <a:endParaRPr lang="he-IL" dirty="0"/>
                    </a:p>
                  </a:txBody>
                  <a:tcPr marL="121920" marR="121920"/>
                </a:tc>
              </a:tr>
              <a:tr h="1691355">
                <a:tc>
                  <a:txBody>
                    <a:bodyPr/>
                    <a:lstStyle/>
                    <a:p>
                      <a:pPr algn="ctr" rtl="1">
                        <a:lnSpc>
                          <a:spcPct val="150000"/>
                        </a:lnSpc>
                      </a:pPr>
                      <a:r>
                        <a:rPr lang="he-IL" dirty="0" smtClean="0"/>
                        <a:t>סימון שמות אנשים,שמות מקומות, וביטויים חשובים על פי דף פרק נתון</a:t>
                      </a:r>
                      <a:endParaRPr lang="he-IL" dirty="0"/>
                    </a:p>
                  </a:txBody>
                  <a:tcPr marL="121920" marR="121920"/>
                </a:tc>
                <a:tc>
                  <a:txBody>
                    <a:bodyPr/>
                    <a:lstStyle/>
                    <a:p>
                      <a:pPr algn="ctr" rtl="1">
                        <a:lnSpc>
                          <a:spcPct val="150000"/>
                        </a:lnSpc>
                      </a:pPr>
                      <a:r>
                        <a:rPr lang="he-IL" dirty="0" smtClean="0"/>
                        <a:t>חשיפה אורתוגרפית</a:t>
                      </a:r>
                    </a:p>
                    <a:p>
                      <a:pPr algn="ctr" rtl="1">
                        <a:lnSpc>
                          <a:spcPct val="150000"/>
                        </a:lnSpc>
                      </a:pPr>
                      <a:r>
                        <a:rPr lang="he-IL" dirty="0" smtClean="0"/>
                        <a:t>התמודדות עם</a:t>
                      </a:r>
                      <a:r>
                        <a:rPr lang="he-IL" baseline="0" dirty="0" smtClean="0"/>
                        <a:t> כשלי קריאה</a:t>
                      </a:r>
                    </a:p>
                    <a:p>
                      <a:pPr algn="ctr" rtl="1">
                        <a:lnSpc>
                          <a:spcPct val="150000"/>
                        </a:lnSpc>
                      </a:pPr>
                      <a:r>
                        <a:rPr lang="he-IL" baseline="0" dirty="0" smtClean="0"/>
                        <a:t>מיקוד קשב</a:t>
                      </a:r>
                    </a:p>
                    <a:p>
                      <a:pPr algn="ctr" rtl="1">
                        <a:lnSpc>
                          <a:spcPct val="150000"/>
                        </a:lnSpc>
                      </a:pPr>
                      <a:r>
                        <a:rPr lang="he-IL" baseline="0" dirty="0" smtClean="0"/>
                        <a:t>התמודדות עם מטלות הכתה</a:t>
                      </a:r>
                      <a:endParaRPr lang="he-IL" dirty="0"/>
                    </a:p>
                  </a:txBody>
                  <a:tcPr marL="121920" marR="121920"/>
                </a:tc>
              </a:tr>
              <a:tr h="2091940">
                <a:tc>
                  <a:txBody>
                    <a:bodyPr/>
                    <a:lstStyle/>
                    <a:p>
                      <a:pPr algn="ctr" rtl="1">
                        <a:lnSpc>
                          <a:spcPct val="150000"/>
                        </a:lnSpc>
                      </a:pPr>
                      <a:r>
                        <a:rPr lang="he-IL" dirty="0" smtClean="0"/>
                        <a:t>העלאת מידע ובירורים</a:t>
                      </a:r>
                    </a:p>
                    <a:p>
                      <a:pPr algn="ctr" rtl="1">
                        <a:lnSpc>
                          <a:spcPct val="150000"/>
                        </a:lnSpc>
                      </a:pPr>
                      <a:r>
                        <a:rPr lang="he-IL" dirty="0" smtClean="0"/>
                        <a:t>לגבי שמות אנשים – מי זה ?</a:t>
                      </a:r>
                    </a:p>
                    <a:p>
                      <a:pPr algn="ctr" rtl="1">
                        <a:lnSpc>
                          <a:spcPct val="150000"/>
                        </a:lnSpc>
                      </a:pPr>
                      <a:r>
                        <a:rPr lang="he-IL" dirty="0" smtClean="0"/>
                        <a:t>לגבי שמות מקומות – מה קרה שם ?</a:t>
                      </a:r>
                    </a:p>
                    <a:p>
                      <a:pPr algn="ctr" rtl="1">
                        <a:lnSpc>
                          <a:spcPct val="150000"/>
                        </a:lnSpc>
                      </a:pPr>
                      <a:r>
                        <a:rPr lang="he-IL" dirty="0" smtClean="0"/>
                        <a:t>לגבי ביטויים חשובים – הסבר מילולי</a:t>
                      </a:r>
                    </a:p>
                    <a:p>
                      <a:pPr algn="ctr" rtl="1">
                        <a:lnSpc>
                          <a:spcPct val="150000"/>
                        </a:lnSpc>
                      </a:pPr>
                      <a:r>
                        <a:rPr lang="he-IL" dirty="0" smtClean="0"/>
                        <a:t>חיבור להקשר – איך הפסוק קשור לקונטקסט</a:t>
                      </a:r>
                      <a:r>
                        <a:rPr lang="he-IL" baseline="0" dirty="0" smtClean="0"/>
                        <a:t> ?</a:t>
                      </a:r>
                      <a:endParaRPr lang="he-IL" dirty="0"/>
                    </a:p>
                  </a:txBody>
                  <a:tcPr marL="121920" marR="121920"/>
                </a:tc>
                <a:tc>
                  <a:txBody>
                    <a:bodyPr/>
                    <a:lstStyle/>
                    <a:p>
                      <a:pPr algn="ctr" rtl="1">
                        <a:lnSpc>
                          <a:spcPct val="150000"/>
                        </a:lnSpc>
                      </a:pPr>
                      <a:r>
                        <a:rPr lang="he-IL" dirty="0" smtClean="0"/>
                        <a:t>הפעלת</a:t>
                      </a:r>
                      <a:r>
                        <a:rPr lang="he-IL" baseline="0" dirty="0" smtClean="0"/>
                        <a:t> תהליכי הזכרות</a:t>
                      </a:r>
                    </a:p>
                    <a:p>
                      <a:pPr algn="ctr" rtl="1">
                        <a:lnSpc>
                          <a:spcPct val="150000"/>
                        </a:lnSpc>
                      </a:pPr>
                      <a:r>
                        <a:rPr lang="he-IL" baseline="0" dirty="0" smtClean="0"/>
                        <a:t>קריאה מארגנת</a:t>
                      </a:r>
                      <a:endParaRPr lang="he-IL" dirty="0"/>
                    </a:p>
                  </a:txBody>
                  <a:tcPr marL="121920" marR="12192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שימוש במוקדי מידע </a:t>
            </a:r>
            <a:endParaRPr lang="he-IL" dirty="0"/>
          </a:p>
        </p:txBody>
      </p:sp>
      <p:sp>
        <p:nvSpPr>
          <p:cNvPr id="3" name="מציין מיקום תוכן 2"/>
          <p:cNvSpPr>
            <a:spLocks noGrp="1"/>
          </p:cNvSpPr>
          <p:nvPr>
            <p:ph idx="1"/>
          </p:nvPr>
        </p:nvSpPr>
        <p:spPr>
          <a:xfrm>
            <a:off x="1295401" y="2196269"/>
            <a:ext cx="9601196" cy="3679599"/>
          </a:xfrm>
        </p:spPr>
        <p:txBody>
          <a:bodyPr>
            <a:normAutofit fontScale="25000" lnSpcReduction="20000"/>
          </a:bodyPr>
          <a:lstStyle/>
          <a:p>
            <a:pPr>
              <a:buNone/>
            </a:pPr>
            <a:r>
              <a:rPr lang="he-IL" sz="6400" b="1" u="sng" dirty="0" smtClean="0"/>
              <a:t>שמות אנשים- </a:t>
            </a:r>
          </a:p>
          <a:p>
            <a:pPr>
              <a:buNone/>
            </a:pPr>
            <a:r>
              <a:rPr lang="he-IL" sz="6400" dirty="0" smtClean="0"/>
              <a:t>שמואל </a:t>
            </a:r>
          </a:p>
          <a:p>
            <a:pPr>
              <a:buNone/>
            </a:pPr>
            <a:r>
              <a:rPr lang="he-IL" sz="6400" dirty="0" smtClean="0"/>
              <a:t>שאול</a:t>
            </a:r>
          </a:p>
          <a:p>
            <a:pPr>
              <a:buNone/>
            </a:pPr>
            <a:r>
              <a:rPr lang="he-IL" sz="6400" b="1" u="sng" dirty="0" smtClean="0"/>
              <a:t>מקומות-</a:t>
            </a:r>
          </a:p>
          <a:p>
            <a:pPr>
              <a:buNone/>
            </a:pPr>
            <a:r>
              <a:rPr lang="he-IL" sz="6400" dirty="0" smtClean="0"/>
              <a:t>מצפה</a:t>
            </a:r>
          </a:p>
          <a:p>
            <a:pPr>
              <a:buNone/>
            </a:pPr>
            <a:r>
              <a:rPr lang="he-IL" sz="6400" dirty="0" smtClean="0"/>
              <a:t>גבעה</a:t>
            </a:r>
          </a:p>
          <a:p>
            <a:pPr>
              <a:buNone/>
            </a:pPr>
            <a:r>
              <a:rPr lang="he-IL" sz="6400" b="1" u="sng" dirty="0" smtClean="0"/>
              <a:t>ביטויים מרכזיים-</a:t>
            </a:r>
          </a:p>
          <a:p>
            <a:pPr>
              <a:buNone/>
            </a:pPr>
            <a:r>
              <a:rPr lang="he-IL" sz="6400" dirty="0" smtClean="0"/>
              <a:t>"כי מלך תשים עלינו"</a:t>
            </a:r>
          </a:p>
          <a:p>
            <a:pPr>
              <a:buNone/>
            </a:pPr>
            <a:r>
              <a:rPr lang="he-IL" sz="6400" dirty="0" smtClean="0"/>
              <a:t>"הנה הוא נחבא אל הכלים"</a:t>
            </a:r>
          </a:p>
          <a:p>
            <a:pPr>
              <a:buNone/>
            </a:pPr>
            <a:r>
              <a:rPr lang="he-IL" sz="6400" dirty="0" smtClean="0"/>
              <a:t>"יחי המלך"</a:t>
            </a:r>
          </a:p>
          <a:p>
            <a:pPr>
              <a:buNone/>
            </a:pPr>
            <a:r>
              <a:rPr lang="he-IL" sz="6400" dirty="0" smtClean="0"/>
              <a:t>"מה יושיענו זה"</a:t>
            </a:r>
          </a:p>
          <a:p>
            <a:endParaRPr lang="he-IL" dirty="0" smtClean="0"/>
          </a:p>
          <a:p>
            <a:endParaRPr lang="he-I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תחבירי</a:t>
            </a:r>
            <a:endParaRPr lang="he-IL" dirty="0"/>
          </a:p>
        </p:txBody>
      </p:sp>
      <p:sp>
        <p:nvSpPr>
          <p:cNvPr id="3" name="מציין מיקום תוכן 2"/>
          <p:cNvSpPr>
            <a:spLocks noGrp="1"/>
          </p:cNvSpPr>
          <p:nvPr>
            <p:ph idx="1"/>
          </p:nvPr>
        </p:nvSpPr>
        <p:spPr/>
        <p:txBody>
          <a:bodyPr/>
          <a:lstStyle/>
          <a:p>
            <a:r>
              <a:rPr lang="he-IL" dirty="0" smtClean="0"/>
              <a:t>כשאנחנו קוראים משפטים ארוכים יותר לעתים קרובות אנחנו "הולכים לאיבוד" כי שכחנו את תחילת המשפט עד שסיימנו אותו.</a:t>
            </a:r>
          </a:p>
          <a:p>
            <a:r>
              <a:rPr lang="he-IL" dirty="0" smtClean="0"/>
              <a:t>אחד המאפיינים הבולטים בתנ"ך הוא השימוש בפסוקים ארוכים המביאים מילים רבות ללא נקודה אחת . משפטים אלו מחייבים "להחזיק בראש " אינפורמציה כבדה.</a:t>
            </a:r>
          </a:p>
          <a:p>
            <a:r>
              <a:rPr lang="he-IL" dirty="0" smtClean="0"/>
              <a:t>חלוקת המשפט הארוך ליחידות משנה תורמת ומסייעת מאוד להבנתו ולשמירתו בזיכרון.</a:t>
            </a:r>
            <a:endParaRPr lang="he-I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עימוד בעזרת ארגון הפסוקים</a:t>
            </a:r>
            <a:endParaRPr lang="he-IL" dirty="0"/>
          </a:p>
        </p:txBody>
      </p:sp>
      <p:sp>
        <p:nvSpPr>
          <p:cNvPr id="3" name="מציין מיקום תוכן 2"/>
          <p:cNvSpPr>
            <a:spLocks noGrp="1"/>
          </p:cNvSpPr>
          <p:nvPr>
            <p:ph idx="1"/>
          </p:nvPr>
        </p:nvSpPr>
        <p:spPr/>
        <p:txBody>
          <a:bodyPr>
            <a:normAutofit fontScale="85000" lnSpcReduction="20000"/>
          </a:bodyPr>
          <a:lstStyle/>
          <a:p>
            <a:pPr lvl="1">
              <a:buNone/>
            </a:pPr>
            <a:r>
              <a:rPr lang="he-IL" dirty="0" smtClean="0"/>
              <a:t> </a:t>
            </a:r>
          </a:p>
          <a:p>
            <a:r>
              <a:rPr lang="he-IL" dirty="0" smtClean="0"/>
              <a:t> </a:t>
            </a:r>
            <a:r>
              <a:rPr lang="he-IL" b="1" dirty="0" smtClean="0"/>
              <a:t>כ</a:t>
            </a:r>
            <a:r>
              <a:rPr lang="he-IL" dirty="0" smtClean="0"/>
              <a:t> 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וַיִּלָּכֵד</a:t>
            </a:r>
            <a:r>
              <a:rPr lang="he-IL" dirty="0" err="1" smtClean="0"/>
              <a:t>, </a:t>
            </a:r>
            <a:r>
              <a:rPr lang="he-IL" dirty="0" smtClean="0"/>
              <a:t>שֵׁבֶט </a:t>
            </a:r>
            <a:r>
              <a:rPr lang="he-IL" dirty="0" err="1" smtClean="0"/>
              <a:t>בִּנְ</a:t>
            </a:r>
            <a:r>
              <a:rPr lang="he-IL" dirty="0" smtClean="0"/>
              <a:t>יָמִן. </a:t>
            </a:r>
          </a:p>
          <a:p>
            <a:r>
              <a:rPr lang="he-IL" dirty="0" smtClean="0"/>
              <a:t> </a:t>
            </a:r>
            <a:r>
              <a:rPr lang="he-IL" b="1" dirty="0" err="1" smtClean="0"/>
              <a:t>כא</a:t>
            </a:r>
            <a:r>
              <a:rPr lang="he-IL" dirty="0" smtClean="0"/>
              <a:t> וַיַּקְרֵב אֶת-שֵׁ</a:t>
            </a:r>
            <a:r>
              <a:rPr lang="he-IL" dirty="0" err="1" smtClean="0"/>
              <a:t>בֶט בִּנְ</a:t>
            </a:r>
            <a:r>
              <a:rPr lang="he-IL" dirty="0" smtClean="0"/>
              <a:t>יָמִן</a:t>
            </a:r>
            <a:r>
              <a:rPr lang="he-IL" dirty="0" err="1" smtClean="0"/>
              <a:t>, </a:t>
            </a:r>
            <a:r>
              <a:rPr lang="he-IL" dirty="0" smtClean="0"/>
              <a:t>לְמִשְׁפְּחֹתָו, וַתִּלָּכֵד, </a:t>
            </a:r>
            <a:r>
              <a:rPr lang="he-IL" dirty="0" err="1" smtClean="0"/>
              <a:t>מִשְׁ</a:t>
            </a:r>
            <a:r>
              <a:rPr lang="he-IL" dirty="0" smtClean="0"/>
              <a:t>פַּחַת הַמַּטְרִי; </a:t>
            </a:r>
            <a:r>
              <a:rPr lang="he-IL" dirty="0" err="1" smtClean="0"/>
              <a:t>וַיִּ</a:t>
            </a:r>
            <a:r>
              <a:rPr lang="he-IL" dirty="0" smtClean="0"/>
              <a:t>לָּכֵד שָׁאוּל </a:t>
            </a:r>
            <a:r>
              <a:rPr lang="he-IL" dirty="0" err="1" smtClean="0"/>
              <a:t>בּ</a:t>
            </a:r>
            <a:r>
              <a:rPr lang="he-IL" dirty="0" smtClean="0"/>
              <a:t>ֶן-קִיש</a:t>
            </a:r>
            <a:r>
              <a:rPr lang="he-IL" dirty="0" err="1" smtClean="0"/>
              <a:t>ׁ, </a:t>
            </a:r>
            <a:r>
              <a:rPr lang="he-IL" dirty="0" smtClean="0"/>
              <a:t>וַיְבַקְשֻׁה</a:t>
            </a:r>
            <a:r>
              <a:rPr lang="he-IL" dirty="0" err="1" smtClean="0"/>
              <a:t>וּ </a:t>
            </a:r>
            <a:r>
              <a:rPr lang="he-IL" dirty="0" smtClean="0"/>
              <a:t>וְלֹ</a:t>
            </a:r>
            <a:r>
              <a:rPr lang="he-IL" dirty="0" err="1" smtClean="0"/>
              <a:t>א </a:t>
            </a:r>
            <a:r>
              <a:rPr lang="he-IL" dirty="0" smtClean="0"/>
              <a:t>נִמְצָא. </a:t>
            </a:r>
          </a:p>
          <a:p>
            <a:r>
              <a:rPr lang="he-IL" dirty="0" smtClean="0"/>
              <a:t> </a:t>
            </a:r>
            <a:r>
              <a:rPr lang="he-IL" b="1" dirty="0" smtClean="0"/>
              <a:t>כב</a:t>
            </a:r>
            <a:r>
              <a:rPr lang="he-IL" dirty="0" smtClean="0"/>
              <a:t> וַיִּשְׁאֲלוּ-עוֹד, בַּה', הֲבָא עוֹד, הֲלֹם אִישׁ;  וַיֹּאמֶר </a:t>
            </a:r>
            <a:r>
              <a:rPr lang="he-IL" dirty="0" err="1" smtClean="0"/>
              <a:t>ה</a:t>
            </a:r>
            <a:r>
              <a:rPr lang="he-IL" dirty="0" smtClean="0"/>
              <a:t>', הִנֵּה-הוּא </a:t>
            </a:r>
            <a:r>
              <a:rPr lang="he-IL" dirty="0" err="1" smtClean="0"/>
              <a:t>נֶחְ</a:t>
            </a:r>
            <a:r>
              <a:rPr lang="he-IL" dirty="0" smtClean="0"/>
              <a:t>בָּא </a:t>
            </a:r>
            <a:r>
              <a:rPr lang="he-IL" dirty="0" err="1" smtClean="0"/>
              <a:t>אֶ</a:t>
            </a:r>
            <a:r>
              <a:rPr lang="he-IL" dirty="0" smtClean="0"/>
              <a:t>ל-הַכֵּלִים.  </a:t>
            </a:r>
          </a:p>
          <a:p>
            <a:r>
              <a:rPr lang="he-IL" b="1" dirty="0" err="1" smtClean="0"/>
              <a:t>כג</a:t>
            </a:r>
            <a:r>
              <a:rPr lang="he-IL" dirty="0" smtClean="0"/>
              <a:t> וַיָּר</a:t>
            </a:r>
            <a:r>
              <a:rPr lang="he-IL" dirty="0" err="1" smtClean="0"/>
              <a:t>ֻצוּ וַיִּקָּח</a:t>
            </a:r>
            <a:r>
              <a:rPr lang="he-IL" dirty="0" smtClean="0"/>
              <a:t>ֻהוּ מִשּׁ</a:t>
            </a:r>
            <a:r>
              <a:rPr lang="he-IL" dirty="0" err="1" smtClean="0"/>
              <a:t>ָם, וַיִּת</a:t>
            </a:r>
            <a:r>
              <a:rPr lang="he-IL" dirty="0" smtClean="0"/>
              <a:t>ְיַצֵּב </a:t>
            </a:r>
            <a:r>
              <a:rPr lang="he-IL" dirty="0" err="1" smtClean="0"/>
              <a:t>בְּתוֹ</a:t>
            </a:r>
            <a:r>
              <a:rPr lang="he-IL" dirty="0" smtClean="0"/>
              <a:t>ךְ הָעָם; וַיִּגְבַּהּ, מִכָּל-הָעָם, </a:t>
            </a:r>
            <a:r>
              <a:rPr lang="he-IL" dirty="0" err="1" smtClean="0"/>
              <a:t>מִשּׁ</a:t>
            </a:r>
            <a:r>
              <a:rPr lang="he-IL" dirty="0" smtClean="0"/>
              <a:t>ִכְמו</a:t>
            </a:r>
            <a:r>
              <a:rPr lang="he-IL" dirty="0" err="1" smtClean="0"/>
              <a:t>ֹ, </a:t>
            </a:r>
            <a:r>
              <a:rPr lang="he-IL" dirty="0" smtClean="0"/>
              <a:t>וָמָעְלָה.  </a:t>
            </a:r>
          </a:p>
          <a:p>
            <a:r>
              <a:rPr lang="he-IL" b="1" dirty="0" smtClean="0"/>
              <a:t>כד</a:t>
            </a:r>
            <a:r>
              <a:rPr lang="he-IL" dirty="0" smtClean="0"/>
              <a:t> וַיֹּא</a:t>
            </a:r>
            <a:r>
              <a:rPr lang="he-IL" dirty="0" err="1" smtClean="0"/>
              <a:t>מֶר </a:t>
            </a:r>
            <a:r>
              <a:rPr lang="he-IL" dirty="0" smtClean="0"/>
              <a:t>שְׁמוּאֵל אֶל-כָּל-הָעָם, הַרְּאִיתֶם אֲשֶׁר </a:t>
            </a:r>
            <a:r>
              <a:rPr lang="he-IL" dirty="0" err="1" smtClean="0"/>
              <a:t>בָּחַ</a:t>
            </a:r>
            <a:r>
              <a:rPr lang="he-IL" dirty="0" smtClean="0"/>
              <a:t>ר-בּוֹ </a:t>
            </a:r>
            <a:r>
              <a:rPr lang="he-IL" dirty="0" err="1" smtClean="0"/>
              <a:t>ה</a:t>
            </a:r>
            <a:r>
              <a:rPr lang="he-IL" dirty="0" smtClean="0"/>
              <a:t>', כִּי אֵין כָּמֹהוּ, </a:t>
            </a:r>
            <a:r>
              <a:rPr lang="he-IL" dirty="0" err="1" smtClean="0"/>
              <a:t>בְּ</a:t>
            </a:r>
            <a:r>
              <a:rPr lang="he-IL" dirty="0" smtClean="0"/>
              <a:t>כָל-הָעָ</a:t>
            </a:r>
            <a:r>
              <a:rPr lang="he-IL" dirty="0" err="1" smtClean="0"/>
              <a:t>ם; </a:t>
            </a:r>
            <a:r>
              <a:rPr lang="he-IL" dirty="0" smtClean="0"/>
              <a:t>וַיָּרִעו</a:t>
            </a:r>
            <a:r>
              <a:rPr lang="he-IL" dirty="0" err="1" smtClean="0"/>
              <a:t>ּ </a:t>
            </a:r>
            <a:r>
              <a:rPr lang="he-IL" dirty="0" smtClean="0"/>
              <a:t>כָל-הָעָם וַיֹּאמְרוּ, יְחִ</a:t>
            </a:r>
            <a:r>
              <a:rPr lang="he-IL" dirty="0" err="1" smtClean="0"/>
              <a:t>י </a:t>
            </a:r>
            <a:r>
              <a:rPr lang="he-IL" dirty="0" smtClean="0"/>
              <a:t>הַמֶּלֶךְ. </a:t>
            </a:r>
          </a:p>
          <a:p>
            <a:r>
              <a:rPr lang="he-IL" b="1" dirty="0" smtClean="0"/>
              <a:t>כה</a:t>
            </a:r>
            <a:r>
              <a:rPr lang="he-IL" dirty="0" smtClean="0"/>
              <a:t> וַיְדַבֵּר </a:t>
            </a:r>
            <a:r>
              <a:rPr lang="he-IL" dirty="0" err="1" smtClean="0"/>
              <a:t>שְׁמו</a:t>
            </a:r>
            <a:r>
              <a:rPr lang="he-IL" dirty="0" smtClean="0"/>
              <a:t>ּאֵ</a:t>
            </a:r>
            <a:r>
              <a:rPr lang="he-IL" dirty="0" err="1" smtClean="0"/>
              <a:t>ל אֶ</a:t>
            </a:r>
            <a:r>
              <a:rPr lang="he-IL" dirty="0" smtClean="0"/>
              <a:t>ל-הָעָם, </a:t>
            </a:r>
            <a:r>
              <a:rPr lang="he-IL" dirty="0" err="1" smtClean="0"/>
              <a:t>אֵ</a:t>
            </a:r>
            <a:r>
              <a:rPr lang="he-IL" dirty="0" smtClean="0"/>
              <a:t>ת מִשְׁפַּט </a:t>
            </a:r>
            <a:r>
              <a:rPr lang="he-IL" dirty="0" err="1" smtClean="0"/>
              <a:t>הַמְּ</a:t>
            </a:r>
            <a:r>
              <a:rPr lang="he-IL" dirty="0" smtClean="0"/>
              <a:t>לֻכָה, </a:t>
            </a:r>
            <a:r>
              <a:rPr lang="he-IL" dirty="0" err="1" smtClean="0"/>
              <a:t>וַיִּ</a:t>
            </a:r>
            <a:r>
              <a:rPr lang="he-IL" dirty="0" smtClean="0"/>
              <a:t>כְתּ</a:t>
            </a:r>
            <a:r>
              <a:rPr lang="he-IL" dirty="0" err="1" smtClean="0"/>
              <a:t>ֹב </a:t>
            </a:r>
            <a:r>
              <a:rPr lang="he-IL" dirty="0" smtClean="0"/>
              <a:t>בַּסֵּ</a:t>
            </a:r>
            <a:r>
              <a:rPr lang="he-IL" dirty="0" err="1" smtClean="0"/>
              <a:t>פֶר,</a:t>
            </a:r>
            <a:r>
              <a:rPr lang="he-IL" dirty="0" smtClean="0"/>
              <a:t> </a:t>
            </a:r>
            <a:r>
              <a:rPr lang="he-IL" dirty="0" err="1" smtClean="0"/>
              <a:t>וַיּ</a:t>
            </a:r>
            <a:r>
              <a:rPr lang="he-IL" dirty="0" smtClean="0"/>
              <a:t>ַנּ</a:t>
            </a:r>
            <a:r>
              <a:rPr lang="he-IL" dirty="0" err="1" smtClean="0"/>
              <a:t>ַח </a:t>
            </a:r>
            <a:r>
              <a:rPr lang="he-IL" dirty="0" smtClean="0"/>
              <a:t>לִפְנֵי </a:t>
            </a:r>
            <a:r>
              <a:rPr lang="he-IL" dirty="0" err="1" smtClean="0"/>
              <a:t>ה</a:t>
            </a:r>
            <a:r>
              <a:rPr lang="he-IL" dirty="0" smtClean="0"/>
              <a:t>'; וַיְשַׁלַּח </a:t>
            </a:r>
            <a:r>
              <a:rPr lang="he-IL" dirty="0" err="1" smtClean="0"/>
              <a:t>שְׁמו</a:t>
            </a:r>
            <a:r>
              <a:rPr lang="he-IL" dirty="0" smtClean="0"/>
              <a:t>ּאֵל </a:t>
            </a:r>
            <a:r>
              <a:rPr lang="he-IL" dirty="0" err="1" smtClean="0"/>
              <a:t>אֶ</a:t>
            </a:r>
            <a:r>
              <a:rPr lang="he-IL" dirty="0" smtClean="0"/>
              <a:t>ת-כָּל-הָעָם, </a:t>
            </a:r>
            <a:r>
              <a:rPr lang="he-IL" dirty="0" err="1" smtClean="0"/>
              <a:t>אִי</a:t>
            </a:r>
            <a:r>
              <a:rPr lang="he-IL" dirty="0" smtClean="0"/>
              <a:t>שׁ לְבֵיתוֹ.  </a:t>
            </a:r>
            <a:endParaRPr lang="he-IL" b="1" dirty="0" smtClean="0"/>
          </a:p>
          <a:p>
            <a:endParaRPr 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עימוד בעזרת אתנחתא</a:t>
            </a:r>
            <a:endParaRPr lang="he-IL" dirty="0"/>
          </a:p>
        </p:txBody>
      </p:sp>
      <p:sp>
        <p:nvSpPr>
          <p:cNvPr id="3" name="מציין מיקום תוכן 2"/>
          <p:cNvSpPr>
            <a:spLocks noGrp="1"/>
          </p:cNvSpPr>
          <p:nvPr>
            <p:ph idx="1"/>
          </p:nvPr>
        </p:nvSpPr>
        <p:spPr/>
        <p:txBody>
          <a:bodyPr>
            <a:normAutofit fontScale="85000" lnSpcReduction="20000"/>
          </a:bodyPr>
          <a:lstStyle/>
          <a:p>
            <a:pPr>
              <a:buNone/>
            </a:pPr>
            <a:r>
              <a:rPr lang="he-IL" dirty="0" smtClean="0"/>
              <a:t>כ 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a:t>
            </a:r>
          </a:p>
          <a:p>
            <a:pPr>
              <a:buNone/>
            </a:pPr>
            <a:r>
              <a:rPr lang="he-IL" dirty="0" smtClean="0"/>
              <a:t>וַיִּלָּכֵ֖ד שֵׁ֥</a:t>
            </a:r>
            <a:r>
              <a:rPr lang="he-IL" dirty="0" err="1" smtClean="0"/>
              <a:t>בֶט בִּנְ</a:t>
            </a:r>
            <a:r>
              <a:rPr lang="he-IL" dirty="0" smtClean="0"/>
              <a:t>יָמִֽן׃</a:t>
            </a:r>
          </a:p>
          <a:p>
            <a:pPr>
              <a:buNone/>
            </a:pPr>
            <a:r>
              <a:rPr lang="he-IL" dirty="0" smtClean="0"/>
              <a:t> </a:t>
            </a:r>
            <a:r>
              <a:rPr lang="he-IL" dirty="0" err="1" smtClean="0"/>
              <a:t>כא</a:t>
            </a:r>
            <a:r>
              <a:rPr lang="he-IL" dirty="0" smtClean="0"/>
              <a:t> וַיַּקְרֵ֞ב אֶת־שֵׁ</a:t>
            </a:r>
            <a:r>
              <a:rPr lang="he-IL" dirty="0" err="1" smtClean="0"/>
              <a:t>֤בֶט בִּנְ</a:t>
            </a:r>
            <a:r>
              <a:rPr lang="he-IL" dirty="0" smtClean="0"/>
              <a:t>יָמִן֙ לְמִשְׁפְּחֹתָ</a:t>
            </a:r>
            <a:r>
              <a:rPr lang="he-IL" dirty="0" err="1" smtClean="0"/>
              <a:t>֔ו </a:t>
            </a:r>
            <a:r>
              <a:rPr lang="he-IL" dirty="0" smtClean="0"/>
              <a:t>וַתִּלָּכֵ֖ד מִשְׁפַּ֣חַת </a:t>
            </a:r>
            <a:r>
              <a:rPr lang="he-IL" dirty="0" err="1" smtClean="0"/>
              <a:t>הַמַּ</a:t>
            </a:r>
            <a:r>
              <a:rPr lang="he-IL" dirty="0" smtClean="0"/>
              <a:t>טְרִ֑י </a:t>
            </a:r>
          </a:p>
          <a:p>
            <a:pPr>
              <a:buNone/>
            </a:pPr>
            <a:r>
              <a:rPr lang="he-IL" dirty="0" smtClean="0"/>
              <a:t>וַיִּלָּכֵד֙ שָׁא֣וּל בֶּן־קִ֔ישׁ וַיְבַקְשֻׁ֖הוּ וְלֹ</a:t>
            </a:r>
            <a:r>
              <a:rPr lang="he-IL" dirty="0" err="1" smtClean="0"/>
              <a:t>֥א </a:t>
            </a:r>
            <a:r>
              <a:rPr lang="he-IL" dirty="0" smtClean="0"/>
              <a:t>נִמְצָֽא׃ </a:t>
            </a:r>
          </a:p>
          <a:p>
            <a:pPr>
              <a:buNone/>
            </a:pPr>
            <a:r>
              <a:rPr lang="he-IL" dirty="0" smtClean="0"/>
              <a:t>כב וַיִּשְׁאֲלוּ־עוֹד֙ בַּֽה' הֲבָ֥א ע֖וֹד הֲלֹ֣ם </a:t>
            </a:r>
            <a:r>
              <a:rPr lang="he-IL" dirty="0" err="1" smtClean="0"/>
              <a:t>אִ֑</a:t>
            </a:r>
            <a:r>
              <a:rPr lang="he-IL" dirty="0" smtClean="0"/>
              <a:t>ישׁ</a:t>
            </a:r>
          </a:p>
          <a:p>
            <a:pPr>
              <a:buNone/>
            </a:pPr>
            <a:r>
              <a:rPr lang="he-IL" dirty="0" smtClean="0"/>
              <a:t>וַיֹּ֣אמֶ</a:t>
            </a:r>
            <a:r>
              <a:rPr lang="he-IL" dirty="0" err="1" smtClean="0"/>
              <a:t>ר </a:t>
            </a:r>
            <a:r>
              <a:rPr lang="he-IL" dirty="0" smtClean="0"/>
              <a:t>ה' הִנֵּה־ה֥וּא </a:t>
            </a:r>
            <a:r>
              <a:rPr lang="he-IL" dirty="0" err="1" smtClean="0"/>
              <a:t>נֶחְ</a:t>
            </a:r>
            <a:r>
              <a:rPr lang="he-IL" dirty="0" smtClean="0"/>
              <a:t>בָּ֖א </a:t>
            </a:r>
            <a:r>
              <a:rPr lang="he-IL" dirty="0" err="1" smtClean="0"/>
              <a:t>אֶ</a:t>
            </a:r>
            <a:r>
              <a:rPr lang="he-IL" dirty="0" smtClean="0"/>
              <a:t>ל־הַכֵּלִֽים׃ </a:t>
            </a:r>
          </a:p>
          <a:p>
            <a:pPr>
              <a:buNone/>
            </a:pPr>
            <a:r>
              <a:rPr lang="he-IL" dirty="0" err="1" smtClean="0"/>
              <a:t>כג</a:t>
            </a:r>
            <a:r>
              <a:rPr lang="he-IL" dirty="0" smtClean="0"/>
              <a:t> וַיָּר</a:t>
            </a:r>
            <a:r>
              <a:rPr lang="he-IL" dirty="0" err="1" smtClean="0"/>
              <a:t>ֻ֨צוּ֙</a:t>
            </a:r>
            <a:r>
              <a:rPr lang="he-IL" dirty="0" smtClean="0"/>
              <a:t> </a:t>
            </a:r>
            <a:r>
              <a:rPr lang="he-IL" dirty="0" err="1" smtClean="0"/>
              <a:t>וַיִּקָּח</a:t>
            </a:r>
            <a:r>
              <a:rPr lang="he-IL" dirty="0" smtClean="0"/>
              <a:t>ֻ֣הוּ </a:t>
            </a:r>
            <a:r>
              <a:rPr lang="he-IL" dirty="0" err="1" smtClean="0"/>
              <a:t>מִש</a:t>
            </a:r>
            <a:r>
              <a:rPr lang="he-IL" dirty="0" smtClean="0"/>
              <a:t>ּׁ</a:t>
            </a:r>
            <a:r>
              <a:rPr lang="he-IL" dirty="0" err="1" smtClean="0"/>
              <a:t>ָ֔ם וַיִּת</a:t>
            </a:r>
            <a:r>
              <a:rPr lang="he-IL" dirty="0" smtClean="0"/>
              <a:t>ְיַצֵּ֖ב </a:t>
            </a:r>
            <a:r>
              <a:rPr lang="he-IL" dirty="0" err="1" smtClean="0"/>
              <a:t>בְּת֣ו</a:t>
            </a:r>
            <a:r>
              <a:rPr lang="he-IL" dirty="0" smtClean="0"/>
              <a:t>ֹך</a:t>
            </a:r>
            <a:r>
              <a:rPr lang="he-IL" dirty="0" err="1" smtClean="0"/>
              <a:t>ְ </a:t>
            </a:r>
            <a:r>
              <a:rPr lang="he-IL" dirty="0" smtClean="0"/>
              <a:t>הָעָ֑ם </a:t>
            </a:r>
          </a:p>
          <a:p>
            <a:pPr>
              <a:buNone/>
            </a:pPr>
            <a:r>
              <a:rPr lang="he-IL" dirty="0" smtClean="0"/>
              <a:t>וַיִּגְבַּהּ֙ מִכָּל־הָעָ֔ם </a:t>
            </a:r>
            <a:r>
              <a:rPr lang="he-IL" dirty="0" err="1" smtClean="0"/>
              <a:t>מִשּׁ</a:t>
            </a:r>
            <a:r>
              <a:rPr lang="he-IL" dirty="0" smtClean="0"/>
              <a:t>ִכְמ֖וֹ וָמָֽעְלָה׃ </a:t>
            </a:r>
          </a:p>
          <a:p>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אם כל כך קשה לשם מה להתאמץ? </a:t>
            </a:r>
            <a:br>
              <a:rPr lang="he-IL" dirty="0" smtClean="0"/>
            </a:br>
            <a:r>
              <a:rPr lang="he-IL" dirty="0" smtClean="0"/>
              <a:t>אפשר פשוט לשכתב</a:t>
            </a:r>
            <a:endParaRPr lang="he-IL" dirty="0"/>
          </a:p>
        </p:txBody>
      </p:sp>
      <p:sp>
        <p:nvSpPr>
          <p:cNvPr id="3" name="מציין מיקום תוכן 2"/>
          <p:cNvSpPr>
            <a:spLocks noGrp="1"/>
          </p:cNvSpPr>
          <p:nvPr>
            <p:ph idx="1"/>
          </p:nvPr>
        </p:nvSpPr>
        <p:spPr/>
        <p:txBody>
          <a:bodyPr/>
          <a:lstStyle/>
          <a:p>
            <a:r>
              <a:rPr lang="he-IL" dirty="0" smtClean="0"/>
              <a:t>קריאת הטקסט במקור מאפשרת מגוון פרשנויות והבנה מעמיקה</a:t>
            </a:r>
          </a:p>
          <a:p>
            <a:r>
              <a:rPr lang="he-IL" dirty="0" smtClean="0"/>
              <a:t>התמודדות עם הטקסט המקורי מאפשרת רכישת מיומנויות של למידה עצמאית של טקסטים</a:t>
            </a:r>
          </a:p>
          <a:p>
            <a:pPr fontAlgn="base"/>
            <a:r>
              <a:rPr lang="he-IL" dirty="0" smtClean="0"/>
              <a:t>לעיתים, מבנה השאלה מצריך ידע והתמודדות עם המבנה הלשוני המקורי של הטקסט . </a:t>
            </a:r>
            <a:r>
              <a:rPr lang="he-IL" dirty="0" smtClean="0"/>
              <a:t>לדוגמה </a:t>
            </a:r>
            <a:r>
              <a:rPr lang="he-IL" sz="1800" dirty="0" smtClean="0"/>
              <a:t>(שאלות מתוך המבחן הארצי בספר דברים):</a:t>
            </a:r>
            <a:endParaRPr lang="he-IL" sz="1800" dirty="0" smtClean="0"/>
          </a:p>
          <a:p>
            <a:pPr lvl="1" fontAlgn="base"/>
            <a:r>
              <a:rPr lang="he-IL" dirty="0" smtClean="0"/>
              <a:t>כנגד אילו עמים נאסר על בני ישראל להלחם ? (עיין בפרק ב')</a:t>
            </a:r>
          </a:p>
          <a:p>
            <a:pPr lvl="1" fontAlgn="base"/>
            <a:r>
              <a:rPr lang="he-IL" dirty="0" smtClean="0"/>
              <a:t>באיזה מצווה מדובר ? "כי פתוח תפתח את </a:t>
            </a:r>
            <a:r>
              <a:rPr lang="he-IL" dirty="0" smtClean="0"/>
              <a:t>ידך" </a:t>
            </a:r>
            <a:r>
              <a:rPr lang="he-IL" dirty="0" smtClean="0"/>
              <a:t>(ט"ו, ח')</a:t>
            </a:r>
            <a:endParaRPr lang="he-I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2"/>
            <a:ext cx="9601196" cy="889397"/>
          </a:xfrm>
        </p:spPr>
        <p:txBody>
          <a:bodyPr>
            <a:normAutofit/>
          </a:bodyPr>
          <a:lstStyle/>
          <a:p>
            <a:r>
              <a:rPr lang="he-IL" dirty="0" smtClean="0"/>
              <a:t>עימוד המשפט בעזרת פעלים</a:t>
            </a:r>
            <a:endParaRPr lang="he-IL" dirty="0"/>
          </a:p>
        </p:txBody>
      </p:sp>
      <p:sp>
        <p:nvSpPr>
          <p:cNvPr id="3" name="מציין מיקום תוכן 2"/>
          <p:cNvSpPr>
            <a:spLocks noGrp="1"/>
          </p:cNvSpPr>
          <p:nvPr>
            <p:ph idx="1"/>
          </p:nvPr>
        </p:nvSpPr>
        <p:spPr>
          <a:xfrm>
            <a:off x="1295401" y="1871529"/>
            <a:ext cx="9601196" cy="4221622"/>
          </a:xfrm>
        </p:spPr>
        <p:txBody>
          <a:bodyPr>
            <a:normAutofit fontScale="70000" lnSpcReduction="20000"/>
          </a:bodyPr>
          <a:lstStyle/>
          <a:p>
            <a:pPr>
              <a:buNone/>
            </a:pPr>
            <a:r>
              <a:rPr lang="he-IL" dirty="0" smtClean="0"/>
              <a:t>כ </a:t>
            </a:r>
            <a:r>
              <a:rPr lang="he-IL" b="1" dirty="0" smtClean="0">
                <a:solidFill>
                  <a:schemeClr val="accent4">
                    <a:lumMod val="50000"/>
                  </a:schemeClr>
                </a:solidFill>
              </a:rPr>
              <a:t>וַיַּקְרֵ֣ב </a:t>
            </a:r>
            <a:r>
              <a:rPr lang="he-IL" dirty="0" err="1" smtClean="0"/>
              <a:t>שְׁמו</a:t>
            </a:r>
            <a:r>
              <a:rPr lang="he-IL" dirty="0" smtClean="0"/>
              <a:t>ּאֵ֔ל </a:t>
            </a:r>
            <a:r>
              <a:rPr lang="he-IL" dirty="0" err="1" smtClean="0"/>
              <a:t>אֵ</a:t>
            </a:r>
            <a:r>
              <a:rPr lang="he-IL" dirty="0" smtClean="0"/>
              <a:t>֖ת כָּל־שִׁבְטֵ֣י </a:t>
            </a:r>
            <a:r>
              <a:rPr lang="he-IL" dirty="0" err="1" smtClean="0"/>
              <a:t>יִשְׂרָא</a:t>
            </a:r>
            <a:r>
              <a:rPr lang="he-IL" dirty="0" smtClean="0"/>
              <a:t>ֵ֑ל </a:t>
            </a:r>
          </a:p>
          <a:p>
            <a:pPr>
              <a:buNone/>
            </a:pPr>
            <a:r>
              <a:rPr lang="he-IL" b="1" dirty="0" smtClean="0">
                <a:solidFill>
                  <a:schemeClr val="accent4">
                    <a:lumMod val="50000"/>
                  </a:schemeClr>
                </a:solidFill>
              </a:rPr>
              <a:t>וַיִּלָּכֵ֖ד</a:t>
            </a:r>
            <a:r>
              <a:rPr lang="he-IL" dirty="0" smtClean="0"/>
              <a:t> שֵׁ֥</a:t>
            </a:r>
            <a:r>
              <a:rPr lang="he-IL" dirty="0" err="1" smtClean="0"/>
              <a:t>בֶט בִּנְ</a:t>
            </a:r>
            <a:r>
              <a:rPr lang="he-IL" dirty="0" smtClean="0"/>
              <a:t>יָמִֽן׃ </a:t>
            </a:r>
          </a:p>
          <a:p>
            <a:pPr>
              <a:buNone/>
            </a:pPr>
            <a:r>
              <a:rPr lang="he-IL" dirty="0" err="1" smtClean="0"/>
              <a:t>כא</a:t>
            </a:r>
            <a:r>
              <a:rPr lang="he-IL" dirty="0" smtClean="0"/>
              <a:t> </a:t>
            </a:r>
            <a:r>
              <a:rPr lang="he-IL" b="1" dirty="0" smtClean="0">
                <a:solidFill>
                  <a:schemeClr val="accent4">
                    <a:lumMod val="50000"/>
                  </a:schemeClr>
                </a:solidFill>
              </a:rPr>
              <a:t>וַיַּקְרֵ֞ב </a:t>
            </a:r>
            <a:r>
              <a:rPr lang="he-IL" dirty="0" smtClean="0"/>
              <a:t>אֶת־שֵׁ</a:t>
            </a:r>
            <a:r>
              <a:rPr lang="he-IL" dirty="0" err="1" smtClean="0"/>
              <a:t>֤בֶט בִּנְ</a:t>
            </a:r>
            <a:r>
              <a:rPr lang="he-IL" dirty="0" smtClean="0"/>
              <a:t>יָמִן֙ לְמִשְׁפְּחֹתָ֔ו </a:t>
            </a:r>
          </a:p>
          <a:p>
            <a:pPr>
              <a:buNone/>
            </a:pPr>
            <a:r>
              <a:rPr lang="he-IL" b="1" dirty="0" smtClean="0">
                <a:solidFill>
                  <a:schemeClr val="accent4">
                    <a:lumMod val="50000"/>
                  </a:schemeClr>
                </a:solidFill>
              </a:rPr>
              <a:t>וַתִּלָּכֵ֖ד </a:t>
            </a:r>
            <a:r>
              <a:rPr lang="he-IL" dirty="0" smtClean="0"/>
              <a:t>מִשְׁפַּ֣חַת </a:t>
            </a:r>
            <a:r>
              <a:rPr lang="he-IL" dirty="0" err="1" smtClean="0"/>
              <a:t>הַמַּ</a:t>
            </a:r>
            <a:r>
              <a:rPr lang="he-IL" dirty="0" smtClean="0"/>
              <a:t>טְרִ֑י </a:t>
            </a:r>
          </a:p>
          <a:p>
            <a:pPr>
              <a:buNone/>
            </a:pPr>
            <a:r>
              <a:rPr lang="he-IL" b="1" dirty="0" smtClean="0">
                <a:solidFill>
                  <a:schemeClr val="accent4">
                    <a:lumMod val="50000"/>
                  </a:schemeClr>
                </a:solidFill>
              </a:rPr>
              <a:t>וַיִּלָּכֵד֙ </a:t>
            </a:r>
            <a:r>
              <a:rPr lang="he-IL" dirty="0" smtClean="0"/>
              <a:t>שָׁא֣וּל בֶּן־קִ֔ישׁ </a:t>
            </a:r>
          </a:p>
          <a:p>
            <a:pPr>
              <a:buNone/>
            </a:pPr>
            <a:r>
              <a:rPr lang="he-IL" b="1" dirty="0" smtClean="0">
                <a:solidFill>
                  <a:schemeClr val="accent4">
                    <a:lumMod val="50000"/>
                  </a:schemeClr>
                </a:solidFill>
              </a:rPr>
              <a:t>וַיְבַקְשֻׁ֖הוּ</a:t>
            </a:r>
            <a:r>
              <a:rPr lang="he-IL" dirty="0" smtClean="0"/>
              <a:t> וְלֹ</a:t>
            </a:r>
            <a:r>
              <a:rPr lang="he-IL" dirty="0" err="1" smtClean="0"/>
              <a:t>֥א </a:t>
            </a:r>
            <a:r>
              <a:rPr lang="he-IL" dirty="0" smtClean="0"/>
              <a:t>נִמְצָֽא׃ </a:t>
            </a:r>
          </a:p>
          <a:p>
            <a:pPr>
              <a:buNone/>
            </a:pPr>
            <a:r>
              <a:rPr lang="he-IL" dirty="0" smtClean="0"/>
              <a:t>כב ו</a:t>
            </a:r>
            <a:r>
              <a:rPr lang="he-IL" b="1" dirty="0" smtClean="0">
                <a:solidFill>
                  <a:schemeClr val="accent4">
                    <a:lumMod val="50000"/>
                  </a:schemeClr>
                </a:solidFill>
              </a:rPr>
              <a:t>יִּשְׁאֲלוּ</a:t>
            </a:r>
            <a:r>
              <a:rPr lang="he-IL" dirty="0" smtClean="0"/>
              <a:t>ַ־עוֹד֙ בַּֽה' הֲבָ֥א ע֖וֹד הֲלֹ֣ם </a:t>
            </a:r>
            <a:r>
              <a:rPr lang="he-IL" dirty="0" err="1" smtClean="0"/>
              <a:t>אִ֑</a:t>
            </a:r>
            <a:r>
              <a:rPr lang="he-IL" dirty="0" smtClean="0"/>
              <a:t>ישׁ  </a:t>
            </a:r>
          </a:p>
          <a:p>
            <a:pPr>
              <a:buNone/>
            </a:pPr>
            <a:r>
              <a:rPr lang="he-IL" b="1" dirty="0" smtClean="0">
                <a:solidFill>
                  <a:schemeClr val="accent4">
                    <a:lumMod val="50000"/>
                  </a:schemeClr>
                </a:solidFill>
              </a:rPr>
              <a:t>וַיֹּ֣אמֶ</a:t>
            </a:r>
            <a:r>
              <a:rPr lang="he-IL" b="1" dirty="0" err="1" smtClean="0">
                <a:solidFill>
                  <a:schemeClr val="accent4">
                    <a:lumMod val="50000"/>
                  </a:schemeClr>
                </a:solidFill>
              </a:rPr>
              <a:t>ר</a:t>
            </a:r>
            <a:r>
              <a:rPr lang="he-IL" dirty="0" err="1" smtClean="0"/>
              <a:t> </a:t>
            </a:r>
            <a:r>
              <a:rPr lang="he-IL" dirty="0" smtClean="0"/>
              <a:t>ה' הִנֵּה־ה֥וּא </a:t>
            </a:r>
            <a:r>
              <a:rPr lang="he-IL" dirty="0" err="1" smtClean="0"/>
              <a:t>נֶחְ</a:t>
            </a:r>
            <a:r>
              <a:rPr lang="he-IL" dirty="0" smtClean="0"/>
              <a:t>בָּ֖א </a:t>
            </a:r>
            <a:r>
              <a:rPr lang="he-IL" dirty="0" err="1" smtClean="0"/>
              <a:t>אֶ</a:t>
            </a:r>
            <a:r>
              <a:rPr lang="he-IL" dirty="0" smtClean="0"/>
              <a:t>ל־הַכֵּלִֽים׃ </a:t>
            </a:r>
          </a:p>
          <a:p>
            <a:pPr>
              <a:buNone/>
            </a:pPr>
            <a:r>
              <a:rPr lang="he-IL" dirty="0" err="1" smtClean="0"/>
              <a:t>כג</a:t>
            </a:r>
            <a:r>
              <a:rPr lang="he-IL" dirty="0" smtClean="0"/>
              <a:t> </a:t>
            </a:r>
            <a:r>
              <a:rPr lang="he-IL" b="1" dirty="0" smtClean="0">
                <a:solidFill>
                  <a:schemeClr val="accent4">
                    <a:lumMod val="50000"/>
                  </a:schemeClr>
                </a:solidFill>
              </a:rPr>
              <a:t>וַיָּרֻ֨צוּ֙ </a:t>
            </a:r>
          </a:p>
          <a:p>
            <a:pPr>
              <a:buNone/>
            </a:pPr>
            <a:r>
              <a:rPr lang="he-IL" b="1" dirty="0" err="1" smtClean="0">
                <a:solidFill>
                  <a:schemeClr val="accent4">
                    <a:lumMod val="50000"/>
                  </a:schemeClr>
                </a:solidFill>
              </a:rPr>
              <a:t>וַיִּקָּח</a:t>
            </a:r>
            <a:r>
              <a:rPr lang="he-IL" b="1" dirty="0" smtClean="0">
                <a:solidFill>
                  <a:schemeClr val="accent4">
                    <a:lumMod val="50000"/>
                  </a:schemeClr>
                </a:solidFill>
              </a:rPr>
              <a:t>ֻ֣הוּ</a:t>
            </a:r>
            <a:r>
              <a:rPr lang="he-IL" dirty="0" smtClean="0"/>
              <a:t> </a:t>
            </a:r>
            <a:r>
              <a:rPr lang="he-IL" dirty="0" err="1" smtClean="0"/>
              <a:t>מִש</a:t>
            </a:r>
            <a:r>
              <a:rPr lang="he-IL" dirty="0" smtClean="0"/>
              <a:t>ָּׁ֔ם </a:t>
            </a:r>
          </a:p>
          <a:p>
            <a:pPr>
              <a:buNone/>
            </a:pPr>
            <a:r>
              <a:rPr lang="he-IL" b="1" dirty="0" err="1" smtClean="0">
                <a:solidFill>
                  <a:schemeClr val="accent4">
                    <a:lumMod val="50000"/>
                  </a:schemeClr>
                </a:solidFill>
              </a:rPr>
              <a:t>וַיִּת</a:t>
            </a:r>
            <a:r>
              <a:rPr lang="he-IL" b="1" dirty="0" smtClean="0">
                <a:solidFill>
                  <a:schemeClr val="accent4">
                    <a:lumMod val="50000"/>
                  </a:schemeClr>
                </a:solidFill>
              </a:rPr>
              <a:t>ְיַצֵּ֖ב </a:t>
            </a:r>
            <a:r>
              <a:rPr lang="he-IL" dirty="0" err="1" smtClean="0"/>
              <a:t>בְּת֣ו</a:t>
            </a:r>
            <a:r>
              <a:rPr lang="he-IL" dirty="0" smtClean="0"/>
              <a:t>ֹך</a:t>
            </a:r>
            <a:r>
              <a:rPr lang="he-IL" dirty="0" err="1" smtClean="0"/>
              <a:t>ְ </a:t>
            </a:r>
            <a:r>
              <a:rPr lang="he-IL" dirty="0" smtClean="0"/>
              <a:t>הָעָ֑ם </a:t>
            </a:r>
          </a:p>
          <a:p>
            <a:pPr>
              <a:buNone/>
            </a:pPr>
            <a:r>
              <a:rPr lang="he-IL" b="1" dirty="0" smtClean="0">
                <a:solidFill>
                  <a:schemeClr val="accent4">
                    <a:lumMod val="50000"/>
                  </a:schemeClr>
                </a:solidFill>
              </a:rPr>
              <a:t>וַיִּגְבַּהּ֙ </a:t>
            </a:r>
            <a:r>
              <a:rPr lang="he-IL" dirty="0" smtClean="0"/>
              <a:t>מִכָּל־הָעָ֔ם </a:t>
            </a:r>
            <a:r>
              <a:rPr lang="he-IL" dirty="0" err="1" smtClean="0"/>
              <a:t>מִשּׁ</a:t>
            </a:r>
            <a:r>
              <a:rPr lang="he-IL" dirty="0" smtClean="0"/>
              <a:t>ִכְמ֖וֹ וָמָֽעְלָה׃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מאזכרים</a:t>
            </a:r>
            <a:endParaRPr lang="he-IL" dirty="0"/>
          </a:p>
        </p:txBody>
      </p:sp>
      <p:sp>
        <p:nvSpPr>
          <p:cNvPr id="3" name="מציין מיקום תוכן 2"/>
          <p:cNvSpPr>
            <a:spLocks noGrp="1"/>
          </p:cNvSpPr>
          <p:nvPr>
            <p:ph idx="1"/>
          </p:nvPr>
        </p:nvSpPr>
        <p:spPr/>
        <p:txBody>
          <a:bodyPr>
            <a:normAutofit fontScale="92500"/>
          </a:bodyPr>
          <a:lstStyle/>
          <a:p>
            <a:r>
              <a:rPr lang="he-IL" dirty="0" smtClean="0"/>
              <a:t>מהו אזכור? המילה אזכור באה מהשורש ז.כ.ר. המאזכר מחליף מילה או רומז למילה שכבר הוזכרה במשפט (או בטקסט). משתמשים במאזכר כדי שלא לחזור פעמים רבות על אותה המילה בקטע. השימוש במאזכרים מסייע לשמור על קשר הדוק בין המשפטים בפסקה. </a:t>
            </a:r>
          </a:p>
          <a:p>
            <a:r>
              <a:rPr lang="he-IL" dirty="0" smtClean="0"/>
              <a:t>קיימים שני סוגי מאזכרים:</a:t>
            </a:r>
          </a:p>
          <a:p>
            <a:r>
              <a:rPr lang="he-IL" dirty="0" smtClean="0"/>
              <a:t>מאזכר פשוט- מילה אחת מחליפה מילה אחרת בטקסט. לדוגמה: כֹּֽה־אָמַ֤ר ה' </a:t>
            </a:r>
            <a:r>
              <a:rPr lang="he-IL" dirty="0" err="1" smtClean="0"/>
              <a:t>אֱלֹ</a:t>
            </a:r>
            <a:r>
              <a:rPr lang="he-IL" dirty="0" smtClean="0"/>
              <a:t>קי </a:t>
            </a:r>
            <a:r>
              <a:rPr lang="he-IL" dirty="0" smtClean="0"/>
              <a:t>יִשְׂרָאֵ֔ל </a:t>
            </a:r>
            <a:r>
              <a:rPr lang="he-IL" b="1" u="sng" dirty="0" smtClean="0">
                <a:solidFill>
                  <a:schemeClr val="accent4">
                    <a:lumMod val="50000"/>
                  </a:schemeClr>
                </a:solidFill>
              </a:rPr>
              <a:t>אָֽנֹכִ֛י</a:t>
            </a:r>
            <a:r>
              <a:rPr lang="he-IL" dirty="0" smtClean="0"/>
              <a:t> הֶֽעֱלֵ֥יתִי אֶת־יִשְׂרָאֵ֖ל </a:t>
            </a:r>
            <a:r>
              <a:rPr lang="he-IL" dirty="0" err="1" smtClean="0"/>
              <a:t>מִמִּצְרָ</a:t>
            </a:r>
            <a:r>
              <a:rPr lang="he-IL" dirty="0" smtClean="0"/>
              <a:t>֑יִ</a:t>
            </a:r>
            <a:r>
              <a:rPr lang="he-IL" dirty="0" err="1" smtClean="0"/>
              <a:t>ם </a:t>
            </a:r>
            <a:r>
              <a:rPr lang="he-IL" dirty="0" smtClean="0"/>
              <a:t>וָֽאַצִּ֤יל </a:t>
            </a:r>
            <a:r>
              <a:rPr lang="he-IL" b="1" dirty="0" smtClean="0">
                <a:solidFill>
                  <a:schemeClr val="accent4">
                    <a:lumMod val="50000"/>
                  </a:schemeClr>
                </a:solidFill>
              </a:rPr>
              <a:t>אֶתְכֶם֙ </a:t>
            </a:r>
            <a:r>
              <a:rPr lang="he-IL" dirty="0" err="1" smtClean="0"/>
              <a:t>מִי</a:t>
            </a:r>
            <a:r>
              <a:rPr lang="he-IL" dirty="0" smtClean="0"/>
              <a:t>ַּ֣ד מִצְרַ֔יִם </a:t>
            </a:r>
            <a:r>
              <a:rPr lang="he-IL" dirty="0" err="1" smtClean="0"/>
              <a:t>וּמִ</a:t>
            </a:r>
            <a:r>
              <a:rPr lang="he-IL" dirty="0" smtClean="0"/>
              <a:t>יַּד֙ </a:t>
            </a:r>
            <a:r>
              <a:rPr lang="he-IL" dirty="0" err="1" smtClean="0"/>
              <a:t>כּ</a:t>
            </a:r>
            <a:r>
              <a:rPr lang="he-IL" dirty="0" smtClean="0"/>
              <a:t>ָל־הַמַּמְלָכ֔וֹת הַלֹּֽחֲצִ֖ים </a:t>
            </a:r>
            <a:r>
              <a:rPr lang="he-IL" b="1" dirty="0" err="1" smtClean="0">
                <a:solidFill>
                  <a:schemeClr val="accent4">
                    <a:lumMod val="50000"/>
                  </a:schemeClr>
                </a:solidFill>
              </a:rPr>
              <a:t>אֶתְכֶ</a:t>
            </a:r>
            <a:r>
              <a:rPr lang="he-IL" b="1" dirty="0" smtClean="0">
                <a:solidFill>
                  <a:schemeClr val="accent4">
                    <a:lumMod val="50000"/>
                  </a:schemeClr>
                </a:solidFill>
              </a:rPr>
              <a:t>ֽם</a:t>
            </a:r>
            <a:r>
              <a:rPr lang="he-IL" dirty="0" smtClean="0"/>
              <a:t>׃</a:t>
            </a:r>
          </a:p>
          <a:p>
            <a:r>
              <a:rPr lang="he-IL" dirty="0" smtClean="0"/>
              <a:t>כינוי שייכות חבור –מילה אחת מתפרקת לצמד מילים או יותר כשאחת מהן היא </a:t>
            </a:r>
            <a:r>
              <a:rPr lang="he-IL" dirty="0" err="1" smtClean="0"/>
              <a:t>היא</a:t>
            </a:r>
            <a:r>
              <a:rPr lang="he-IL" dirty="0" smtClean="0"/>
              <a:t> מאזכר. לדוגמה, מִכָּל־</a:t>
            </a:r>
            <a:r>
              <a:rPr lang="he-IL" b="1" dirty="0" smtClean="0">
                <a:solidFill>
                  <a:schemeClr val="accent4">
                    <a:lumMod val="50000"/>
                  </a:schemeClr>
                </a:solidFill>
              </a:rPr>
              <a:t>רָעֽו</a:t>
            </a:r>
            <a:r>
              <a:rPr lang="he-IL" b="1" dirty="0" err="1" smtClean="0">
                <a:solidFill>
                  <a:schemeClr val="accent4">
                    <a:lumMod val="50000"/>
                  </a:schemeClr>
                </a:solidFill>
              </a:rPr>
              <a:t>ֹתֵיכֶ֣</a:t>
            </a:r>
            <a:r>
              <a:rPr lang="he-IL" b="1" dirty="0" smtClean="0">
                <a:solidFill>
                  <a:schemeClr val="accent4">
                    <a:lumMod val="50000"/>
                  </a:schemeClr>
                </a:solidFill>
              </a:rPr>
              <a:t>ם </a:t>
            </a:r>
            <a:r>
              <a:rPr lang="he-IL" b="1" dirty="0" err="1" smtClean="0">
                <a:solidFill>
                  <a:schemeClr val="accent4">
                    <a:lumMod val="50000"/>
                  </a:schemeClr>
                </a:solidFill>
              </a:rPr>
              <a:t>וְצָרֹֽתֵיכ</a:t>
            </a:r>
            <a:r>
              <a:rPr lang="he-IL" b="1" dirty="0" smtClean="0">
                <a:solidFill>
                  <a:schemeClr val="accent4">
                    <a:lumMod val="50000"/>
                  </a:schemeClr>
                </a:solidFill>
              </a:rPr>
              <a:t>ֶם֒ </a:t>
            </a:r>
            <a:endParaRPr lang="he-IL" b="1" dirty="0">
              <a:solidFill>
                <a:schemeClr val="accent4">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פתיחת מאזכרים</a:t>
            </a:r>
            <a:endParaRPr lang="he-IL" dirty="0"/>
          </a:p>
        </p:txBody>
      </p:sp>
      <p:sp>
        <p:nvSpPr>
          <p:cNvPr id="3" name="מציין מיקום תוכן 2"/>
          <p:cNvSpPr>
            <a:spLocks noGrp="1"/>
          </p:cNvSpPr>
          <p:nvPr>
            <p:ph idx="1"/>
          </p:nvPr>
        </p:nvSpPr>
        <p:spPr/>
        <p:txBody>
          <a:bodyPr/>
          <a:lstStyle/>
          <a:p>
            <a:r>
              <a:rPr lang="he-IL" dirty="0" smtClean="0"/>
              <a:t>מאזכר פשוט פותחים באמצעות זיהוי המילה המאזכרת חזרה לאחור בטקסט וזיהוי המילה מאוזכרת, בקרה באמצעות החלפה בין שתי המילים.</a:t>
            </a:r>
          </a:p>
          <a:p>
            <a:r>
              <a:rPr lang="he-IL" dirty="0" smtClean="0"/>
              <a:t>כינוי שייכות חבור – זיהוי המילה המאזכרת, פירוק שלה למילות הבסיס , לאחר מכן זיהוי המילה המאוזכרת ובקרה באמצעות החלפה בין שתי המילים.</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פתיחת מאזכרים</a:t>
            </a:r>
            <a:endParaRPr lang="he-IL" dirty="0"/>
          </a:p>
        </p:txBody>
      </p:sp>
      <p:sp>
        <p:nvSpPr>
          <p:cNvPr id="3" name="מציין מיקום תוכן 2"/>
          <p:cNvSpPr>
            <a:spLocks noGrp="1"/>
          </p:cNvSpPr>
          <p:nvPr>
            <p:ph idx="1"/>
          </p:nvPr>
        </p:nvSpPr>
        <p:spPr/>
        <p:txBody>
          <a:bodyPr/>
          <a:lstStyle/>
          <a:p>
            <a:r>
              <a:rPr lang="he-IL" dirty="0" smtClean="0"/>
              <a:t>כֹּֽה־אָמַ֤ר </a:t>
            </a:r>
            <a:r>
              <a:rPr lang="he-IL" b="1" dirty="0" smtClean="0">
                <a:solidFill>
                  <a:schemeClr val="accent4">
                    <a:lumMod val="50000"/>
                  </a:schemeClr>
                </a:solidFill>
              </a:rPr>
              <a:t>ה' </a:t>
            </a:r>
            <a:r>
              <a:rPr lang="he-IL" b="1" dirty="0" err="1" smtClean="0">
                <a:solidFill>
                  <a:schemeClr val="accent4">
                    <a:lumMod val="50000"/>
                  </a:schemeClr>
                </a:solidFill>
              </a:rPr>
              <a:t>אֱלֹ</a:t>
            </a:r>
            <a:r>
              <a:rPr lang="he-IL" b="1" dirty="0" smtClean="0">
                <a:solidFill>
                  <a:schemeClr val="accent4">
                    <a:lumMod val="50000"/>
                  </a:schemeClr>
                </a:solidFill>
              </a:rPr>
              <a:t>קי </a:t>
            </a:r>
            <a:r>
              <a:rPr lang="he-IL" dirty="0" smtClean="0"/>
              <a:t>יִשְׂרָאֵ֔ל </a:t>
            </a:r>
            <a:r>
              <a:rPr lang="he-IL" b="1" dirty="0" smtClean="0">
                <a:solidFill>
                  <a:schemeClr val="accent4">
                    <a:lumMod val="50000"/>
                  </a:schemeClr>
                </a:solidFill>
              </a:rPr>
              <a:t>אָֽנֹכִ֛י</a:t>
            </a:r>
            <a:r>
              <a:rPr lang="he-IL" dirty="0" smtClean="0"/>
              <a:t> הֶֽעֱלֵ֥יתִי אֶת־</a:t>
            </a:r>
            <a:r>
              <a:rPr lang="he-IL" b="1" dirty="0" smtClean="0">
                <a:solidFill>
                  <a:srgbClr val="002060"/>
                </a:solidFill>
              </a:rPr>
              <a:t>יִשְׂרָאֵ֖ל</a:t>
            </a:r>
            <a:r>
              <a:rPr lang="he-IL" dirty="0" smtClean="0">
                <a:solidFill>
                  <a:srgbClr val="002060"/>
                </a:solidFill>
              </a:rPr>
              <a:t> </a:t>
            </a:r>
            <a:r>
              <a:rPr lang="he-IL" dirty="0" err="1" smtClean="0"/>
              <a:t>מִמִּצְרָ</a:t>
            </a:r>
            <a:r>
              <a:rPr lang="he-IL" dirty="0" smtClean="0"/>
              <a:t>֑יִ</a:t>
            </a:r>
            <a:r>
              <a:rPr lang="he-IL" dirty="0" err="1" smtClean="0"/>
              <a:t>ם </a:t>
            </a:r>
            <a:r>
              <a:rPr lang="he-IL" dirty="0" smtClean="0"/>
              <a:t>וָֽאַצִּ֤יל </a:t>
            </a:r>
            <a:r>
              <a:rPr lang="he-IL" b="1" dirty="0" smtClean="0">
                <a:solidFill>
                  <a:srgbClr val="002060"/>
                </a:solidFill>
              </a:rPr>
              <a:t>אֶתְכֶם֙ </a:t>
            </a:r>
            <a:r>
              <a:rPr lang="he-IL" dirty="0" err="1" smtClean="0"/>
              <a:t>מִי</a:t>
            </a:r>
            <a:r>
              <a:rPr lang="he-IL" dirty="0" smtClean="0"/>
              <a:t>ַּ֣ד מִצְרַ֔יִם </a:t>
            </a:r>
            <a:r>
              <a:rPr lang="he-IL" dirty="0" err="1" smtClean="0"/>
              <a:t>וּמִ</a:t>
            </a:r>
            <a:r>
              <a:rPr lang="he-IL" dirty="0" smtClean="0"/>
              <a:t>יַּד֙ </a:t>
            </a:r>
            <a:r>
              <a:rPr lang="he-IL" dirty="0" err="1" smtClean="0"/>
              <a:t>כּ</a:t>
            </a:r>
            <a:r>
              <a:rPr lang="he-IL" dirty="0" smtClean="0"/>
              <a:t>ָל־הַמַּמְלָכ֔וֹת הַלֹּֽחֲצִ֖י</a:t>
            </a:r>
            <a:r>
              <a:rPr lang="he-IL" dirty="0" err="1" smtClean="0"/>
              <a:t>ם</a:t>
            </a:r>
            <a:r>
              <a:rPr lang="he-IL" b="1" dirty="0" err="1" smtClean="0">
                <a:solidFill>
                  <a:srgbClr val="002060"/>
                </a:solidFill>
              </a:rPr>
              <a:t> </a:t>
            </a:r>
            <a:r>
              <a:rPr lang="he-IL" b="1" dirty="0" smtClean="0">
                <a:solidFill>
                  <a:srgbClr val="002060"/>
                </a:solidFill>
              </a:rPr>
              <a:t>אֶתְכ</a:t>
            </a:r>
            <a:r>
              <a:rPr lang="he-IL" b="1" dirty="0" err="1" smtClean="0">
                <a:solidFill>
                  <a:srgbClr val="002060"/>
                </a:solidFill>
              </a:rPr>
              <a:t>ֶֽ</a:t>
            </a:r>
            <a:r>
              <a:rPr lang="he-IL" b="1" dirty="0" smtClean="0">
                <a:solidFill>
                  <a:srgbClr val="002060"/>
                </a:solidFill>
              </a:rPr>
              <a:t>ם</a:t>
            </a:r>
            <a:r>
              <a:rPr lang="he-IL" dirty="0" smtClean="0"/>
              <a:t>׃ </a:t>
            </a:r>
            <a:r>
              <a:rPr lang="he-IL" dirty="0" err="1" smtClean="0"/>
              <a:t>יט</a:t>
            </a:r>
            <a:r>
              <a:rPr lang="he-IL" dirty="0" smtClean="0"/>
              <a:t> וְ</a:t>
            </a:r>
            <a:r>
              <a:rPr lang="he-IL" b="1" dirty="0" smtClean="0">
                <a:solidFill>
                  <a:srgbClr val="002060"/>
                </a:solidFill>
              </a:rPr>
              <a:t>אַתֶּ֨ם</a:t>
            </a:r>
            <a:r>
              <a:rPr lang="he-IL" dirty="0" smtClean="0"/>
              <a:t> </a:t>
            </a:r>
            <a:r>
              <a:rPr lang="he-IL" dirty="0" err="1" smtClean="0"/>
              <a:t>הַיּ֜ו</a:t>
            </a:r>
            <a:r>
              <a:rPr lang="he-IL" dirty="0" smtClean="0"/>
              <a:t>ֹם מְאַסְתֶּ</a:t>
            </a:r>
            <a:r>
              <a:rPr lang="he-IL" dirty="0" err="1" smtClean="0"/>
              <a:t>֣ם </a:t>
            </a:r>
            <a:r>
              <a:rPr lang="he-IL" dirty="0" smtClean="0"/>
              <a:t>אֶת</a:t>
            </a:r>
            <a:r>
              <a:rPr lang="he-IL" dirty="0" err="1" smtClean="0"/>
              <a:t>־</a:t>
            </a:r>
            <a:r>
              <a:rPr lang="he-IL" b="1" dirty="0" err="1" smtClean="0">
                <a:solidFill>
                  <a:schemeClr val="accent4">
                    <a:lumMod val="50000"/>
                  </a:schemeClr>
                </a:solidFill>
              </a:rPr>
              <a:t>אֱלֹֽקיכֶ</a:t>
            </a:r>
            <a:r>
              <a:rPr lang="he-IL" b="1" dirty="0" smtClean="0">
                <a:solidFill>
                  <a:schemeClr val="accent4">
                    <a:lumMod val="50000"/>
                  </a:schemeClr>
                </a:solidFill>
              </a:rPr>
              <a:t>֗ם</a:t>
            </a:r>
            <a:r>
              <a:rPr lang="he-IL" dirty="0" smtClean="0"/>
              <a:t> אֲשֶׁר־</a:t>
            </a:r>
            <a:r>
              <a:rPr lang="he-IL" b="1" dirty="0" smtClean="0">
                <a:solidFill>
                  <a:schemeClr val="accent4">
                    <a:lumMod val="50000"/>
                  </a:schemeClr>
                </a:solidFill>
              </a:rPr>
              <a:t>ה֨וּא </a:t>
            </a:r>
            <a:r>
              <a:rPr lang="he-IL" dirty="0" err="1" smtClean="0"/>
              <a:t>מוֹשִׁ֣יע</a:t>
            </a:r>
            <a:r>
              <a:rPr lang="he-IL" dirty="0" smtClean="0"/>
              <a:t>ַ </a:t>
            </a:r>
            <a:r>
              <a:rPr lang="he-IL" b="1" dirty="0" smtClean="0">
                <a:solidFill>
                  <a:srgbClr val="002060"/>
                </a:solidFill>
              </a:rPr>
              <a:t>לָכֶם֮</a:t>
            </a:r>
            <a:r>
              <a:rPr lang="he-IL" dirty="0" smtClean="0"/>
              <a:t> </a:t>
            </a:r>
            <a:r>
              <a:rPr lang="he-IL" dirty="0" err="1" smtClean="0"/>
              <a:t>מִכ</a:t>
            </a:r>
            <a:r>
              <a:rPr lang="he-IL" dirty="0" smtClean="0"/>
              <a:t>ָּל־רָעֽוֹ</a:t>
            </a:r>
            <a:r>
              <a:rPr lang="he-IL" dirty="0" err="1" smtClean="0"/>
              <a:t>תֵיכֶ֣ם</a:t>
            </a:r>
            <a:r>
              <a:rPr lang="he-IL" dirty="0" smtClean="0"/>
              <a:t> </a:t>
            </a:r>
            <a:r>
              <a:rPr lang="he-IL" dirty="0" err="1" smtClean="0"/>
              <a:t>וְצָרֹֽתֵיכ</a:t>
            </a:r>
            <a:r>
              <a:rPr lang="he-IL" dirty="0" smtClean="0"/>
              <a:t>ֶם</a:t>
            </a:r>
            <a:r>
              <a:rPr lang="he-IL" dirty="0" err="1" smtClean="0"/>
              <a:t>֒ </a:t>
            </a:r>
            <a:r>
              <a:rPr lang="he-IL" dirty="0" smtClean="0"/>
              <a:t>וַתֹּ֣אמְרוּ </a:t>
            </a:r>
            <a:r>
              <a:rPr lang="he-IL" b="1" dirty="0" smtClean="0">
                <a:solidFill>
                  <a:schemeClr val="accent4">
                    <a:lumMod val="50000"/>
                  </a:schemeClr>
                </a:solidFill>
              </a:rPr>
              <a:t>ל֔וֹ</a:t>
            </a:r>
            <a:r>
              <a:rPr lang="he-IL" dirty="0" smtClean="0"/>
              <a:t> </a:t>
            </a:r>
            <a:r>
              <a:rPr lang="he-IL" dirty="0" err="1" smtClean="0"/>
              <a:t>כּ</a:t>
            </a:r>
            <a:r>
              <a:rPr lang="he-IL" dirty="0" smtClean="0"/>
              <a:t>ִי־מֶ֖לֶךְ </a:t>
            </a:r>
            <a:r>
              <a:rPr lang="he-IL" dirty="0" err="1" smtClean="0"/>
              <a:t>תָּש</a:t>
            </a:r>
            <a:r>
              <a:rPr lang="he-IL" dirty="0" smtClean="0"/>
              <a:t>ִׂ֣ים </a:t>
            </a:r>
            <a:r>
              <a:rPr lang="he-IL" b="1" dirty="0" smtClean="0">
                <a:solidFill>
                  <a:srgbClr val="002060"/>
                </a:solidFill>
              </a:rPr>
              <a:t>עָלֵ֑ינוּ</a:t>
            </a:r>
            <a:r>
              <a:rPr lang="he-IL" dirty="0" smtClean="0"/>
              <a:t> </a:t>
            </a:r>
            <a:r>
              <a:rPr lang="he-IL" dirty="0" err="1" smtClean="0"/>
              <a:t>וְעַ</a:t>
            </a:r>
            <a:r>
              <a:rPr lang="he-IL" dirty="0" smtClean="0"/>
              <a:t>תָּ</a:t>
            </a:r>
            <a:r>
              <a:rPr lang="he-IL" dirty="0" err="1" smtClean="0"/>
              <a:t>֗ה הִֽתְי</a:t>
            </a:r>
            <a:r>
              <a:rPr lang="he-IL" dirty="0" smtClean="0"/>
              <a:t>ַצְּבוּ֙ </a:t>
            </a:r>
            <a:r>
              <a:rPr lang="he-IL" dirty="0" err="1" smtClean="0"/>
              <a:t>לִפְ</a:t>
            </a:r>
            <a:r>
              <a:rPr lang="he-IL" dirty="0" smtClean="0"/>
              <a:t>נֵ֣י </a:t>
            </a:r>
            <a:r>
              <a:rPr lang="he-IL" dirty="0" err="1" smtClean="0"/>
              <a:t>ה</a:t>
            </a:r>
            <a:r>
              <a:rPr lang="he-IL" dirty="0" smtClean="0"/>
              <a:t>' לְשִׁבְט</a:t>
            </a:r>
            <a:r>
              <a:rPr lang="he-IL" dirty="0" err="1" smtClean="0"/>
              <a:t>ֵיכֶ֖ם וּלְאַלְ</a:t>
            </a:r>
            <a:r>
              <a:rPr lang="he-IL" dirty="0" smtClean="0"/>
              <a:t>פֵיכֶֽם׃ </a:t>
            </a:r>
            <a:endParaRPr lang="he-I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264636" y="1273323"/>
            <a:ext cx="7956134" cy="3816429"/>
          </a:xfrm>
          <a:prstGeom prst="rect">
            <a:avLst/>
          </a:prstGeom>
        </p:spPr>
        <p:txBody>
          <a:bodyPr wrap="square">
            <a:spAutoFit/>
          </a:bodyPr>
          <a:lstStyle/>
          <a:p>
            <a:r>
              <a:rPr lang="he-IL" sz="2800" b="1" dirty="0" smtClean="0"/>
              <a:t>"גם אחר שקיבל את התורה מפי הגבורה, נשאר משה על ההר, שרוי בתוך שלמות המסרבת להתפשר עם מה שנופל ממנה. לעומת זאת, יתרו נעוץ כולו בתוך הסופיות האנושית </a:t>
            </a:r>
            <a:r>
              <a:rPr lang="he-IL" sz="2800" b="1" dirty="0" err="1" smtClean="0"/>
              <a:t>הפרגמטית</a:t>
            </a:r>
            <a:r>
              <a:rPr lang="he-IL" sz="2800" b="1" dirty="0" smtClean="0"/>
              <a:t> והתכליתית, ורק הוא, יכול להגיד למשה שאחרי המעמד הנשגב על ההר, ניתנה תורה ונשנתה הלכה, ומכאן ואילך התורה מצומצמת בתוך עולמו היחסי והדל של האדם. בשיח הזה בין יתרו לבין משה, מתקבלת בסופו של דבר עמדתו של יתרו. "</a:t>
            </a:r>
          </a:p>
          <a:p>
            <a:r>
              <a:rPr lang="he-IL" b="1" dirty="0" smtClean="0"/>
              <a:t>						עו"ד יעקב </a:t>
            </a:r>
            <a:r>
              <a:rPr lang="he-IL" b="1" dirty="0" err="1" smtClean="0"/>
              <a:t>ויינרוט</a:t>
            </a:r>
            <a:r>
              <a:rPr lang="he-IL" b="1" dirty="0" smtClean="0"/>
              <a:t> ז"ל</a:t>
            </a:r>
            <a:endParaRPr lang="he-I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הכלים אותם הבאנו ביחידה זאת:</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שימוש בסכמה</a:t>
            </a:r>
          </a:p>
          <a:p>
            <a:r>
              <a:rPr lang="he-IL" dirty="0" smtClean="0"/>
              <a:t>הכרות מקדימה עם מילים פותחות סכמה</a:t>
            </a:r>
          </a:p>
          <a:p>
            <a:r>
              <a:rPr lang="he-IL" dirty="0" smtClean="0"/>
              <a:t>הבנה מילולית של מילים מרכזיות ייחודיות</a:t>
            </a:r>
          </a:p>
          <a:p>
            <a:r>
              <a:rPr lang="he-IL" dirty="0" smtClean="0"/>
              <a:t>שימוש במבנה הלוגי של הטקסט</a:t>
            </a:r>
          </a:p>
          <a:p>
            <a:r>
              <a:rPr lang="he-IL" dirty="0" smtClean="0"/>
              <a:t>כותרות וכותרות משנה</a:t>
            </a:r>
          </a:p>
          <a:p>
            <a:r>
              <a:rPr lang="he-IL" dirty="0" smtClean="0"/>
              <a:t>שימוש במוקדי מידע</a:t>
            </a:r>
          </a:p>
          <a:p>
            <a:r>
              <a:rPr lang="he-IL" dirty="0" smtClean="0"/>
              <a:t>פיצול פסוקים ליחידות משנה</a:t>
            </a:r>
          </a:p>
          <a:p>
            <a:r>
              <a:rPr lang="he-IL" dirty="0" smtClean="0"/>
              <a:t>פתיחת מאזכרים</a:t>
            </a:r>
          </a:p>
          <a:p>
            <a:endParaRPr lang="he-IL" dirty="0" smtClean="0"/>
          </a:p>
          <a:p>
            <a:endParaRPr lang="he-IL" dirty="0" smtClean="0"/>
          </a:p>
          <a:p>
            <a:endParaRPr lang="he-IL" dirty="0" smtClean="0"/>
          </a:p>
          <a:p>
            <a:endParaRPr lang="he-IL" dirty="0" smtClean="0"/>
          </a:p>
          <a:p>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2"/>
            <a:ext cx="9601196" cy="1060313"/>
          </a:xfrm>
        </p:spPr>
        <p:txBody>
          <a:bodyPr/>
          <a:lstStyle/>
          <a:p>
            <a:r>
              <a:rPr lang="he-IL" dirty="0" smtClean="0"/>
              <a:t>פגישה בלתי אמצעית עם הטקסט</a:t>
            </a:r>
            <a:endParaRPr lang="he-IL" dirty="0"/>
          </a:p>
        </p:txBody>
      </p:sp>
      <p:sp>
        <p:nvSpPr>
          <p:cNvPr id="3" name="מציין מיקום תוכן 2"/>
          <p:cNvSpPr>
            <a:spLocks noGrp="1"/>
          </p:cNvSpPr>
          <p:nvPr>
            <p:ph idx="1"/>
          </p:nvPr>
        </p:nvSpPr>
        <p:spPr>
          <a:xfrm>
            <a:off x="1295401" y="2093720"/>
            <a:ext cx="9601196" cy="3782148"/>
          </a:xfrm>
        </p:spPr>
        <p:txBody>
          <a:bodyPr>
            <a:normAutofit lnSpcReduction="10000"/>
          </a:bodyPr>
          <a:lstStyle/>
          <a:p>
            <a:pPr>
              <a:buNone/>
            </a:pPr>
            <a:r>
              <a:rPr lang="he-IL" dirty="0" smtClean="0"/>
              <a:t>"אפילו אדם פשוט אם ישב עצמו על הספר,</a:t>
            </a:r>
          </a:p>
          <a:p>
            <a:pPr>
              <a:buNone/>
            </a:pPr>
            <a:r>
              <a:rPr lang="he-IL" dirty="0" smtClean="0"/>
              <a:t>ויסתכל על אותיות התורה,</a:t>
            </a:r>
          </a:p>
          <a:p>
            <a:pPr>
              <a:buNone/>
            </a:pPr>
            <a:r>
              <a:rPr lang="he-IL" dirty="0" smtClean="0"/>
              <a:t>יכול לראות חדשות ונפלאות,</a:t>
            </a:r>
          </a:p>
          <a:p>
            <a:pPr>
              <a:buNone/>
            </a:pPr>
            <a:r>
              <a:rPr lang="he-IL" dirty="0" smtClean="0"/>
              <a:t>היינו שע"י הסתכלותו היטב </a:t>
            </a:r>
            <a:r>
              <a:rPr lang="he-IL" dirty="0" err="1" smtClean="0"/>
              <a:t>היטב</a:t>
            </a:r>
            <a:r>
              <a:rPr lang="he-IL" dirty="0" smtClean="0"/>
              <a:t> על אותיות התורה</a:t>
            </a:r>
          </a:p>
          <a:p>
            <a:pPr>
              <a:buNone/>
            </a:pPr>
            <a:r>
              <a:rPr lang="he-IL" dirty="0" smtClean="0"/>
              <a:t>יתחילו האותיות להאיר ולהצטרף בבחינת אותיות בולטות ומצטרפות</a:t>
            </a:r>
          </a:p>
          <a:p>
            <a:pPr>
              <a:buNone/>
            </a:pPr>
            <a:r>
              <a:rPr lang="he-IL" b="1" dirty="0" smtClean="0">
                <a:solidFill>
                  <a:schemeClr val="accent4"/>
                </a:solidFill>
              </a:rPr>
              <a:t>ואז יראה נפלאות צירופים חדשים,</a:t>
            </a:r>
          </a:p>
          <a:p>
            <a:pPr>
              <a:buNone/>
            </a:pPr>
            <a:r>
              <a:rPr lang="he-IL" dirty="0" err="1" smtClean="0"/>
              <a:t>ויכולין</a:t>
            </a:r>
            <a:r>
              <a:rPr lang="he-IL" dirty="0" smtClean="0"/>
              <a:t> לראות </a:t>
            </a:r>
            <a:r>
              <a:rPr lang="he-IL" dirty="0" err="1" smtClean="0"/>
              <a:t>בהספר</a:t>
            </a:r>
            <a:r>
              <a:rPr lang="he-IL" dirty="0" smtClean="0"/>
              <a:t> מה שבעל המחבר לא התכוון לזה כלל, </a:t>
            </a:r>
          </a:p>
          <a:p>
            <a:pPr>
              <a:buNone/>
            </a:pPr>
            <a:r>
              <a:rPr lang="he-IL" dirty="0" smtClean="0"/>
              <a:t>וזה אפשר אפילו אדם פשוט..." </a:t>
            </a:r>
            <a:r>
              <a:rPr lang="he-IL" sz="2000" i="1" dirty="0" smtClean="0"/>
              <a:t>ליקוטי </a:t>
            </a:r>
            <a:r>
              <a:rPr lang="he-IL" sz="2000" i="1" dirty="0" err="1" smtClean="0"/>
              <a:t>מוהר"ן</a:t>
            </a:r>
            <a:r>
              <a:rPr lang="he-IL" sz="2000" i="1" dirty="0" smtClean="0"/>
              <a:t> , תורה רפ"א</a:t>
            </a:r>
            <a:endParaRPr lang="he-IL" sz="2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השפעת הפער הטקסטואלי...</a:t>
            </a:r>
            <a:endParaRPr lang="he-IL" dirty="0"/>
          </a:p>
        </p:txBody>
      </p:sp>
      <p:sp>
        <p:nvSpPr>
          <p:cNvPr id="3" name="מציין מיקום תוכן 2"/>
          <p:cNvSpPr>
            <a:spLocks noGrp="1"/>
          </p:cNvSpPr>
          <p:nvPr>
            <p:ph idx="1"/>
          </p:nvPr>
        </p:nvSpPr>
        <p:spPr/>
        <p:txBody>
          <a:bodyPr/>
          <a:lstStyle/>
          <a:p>
            <a:r>
              <a:rPr lang="he-IL" dirty="0" smtClean="0"/>
              <a:t>מהו ההבדל בין ?</a:t>
            </a:r>
          </a:p>
          <a:p>
            <a:pPr>
              <a:buNone/>
            </a:pPr>
            <a:r>
              <a:rPr lang="he-IL" dirty="0" smtClean="0"/>
              <a:t>"המלכה אליזבת נפגשה עם בן זוגה הנסיך פיליפ לסעודת בוקר"</a:t>
            </a:r>
          </a:p>
          <a:p>
            <a:pPr>
              <a:buNone/>
            </a:pPr>
            <a:r>
              <a:rPr lang="he-IL" dirty="0" smtClean="0"/>
              <a:t>לבין ?</a:t>
            </a:r>
          </a:p>
          <a:p>
            <a:pPr>
              <a:buNone/>
            </a:pPr>
            <a:r>
              <a:rPr lang="he-IL" dirty="0" smtClean="0"/>
              <a:t>"אליזבת ופיליפ אכלו ביחד קורנפלקס בבוקר"</a:t>
            </a:r>
          </a:p>
          <a:p>
            <a:pPr>
              <a:buNone/>
            </a:pPr>
            <a:r>
              <a:rPr lang="he-IL"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שירת רם</a:t>
            </a:r>
            <a:endParaRPr lang="he-IL" dirty="0"/>
          </a:p>
        </p:txBody>
      </p:sp>
      <p:sp>
        <p:nvSpPr>
          <p:cNvPr id="4" name="מציין מיקום תוכן 2"/>
          <p:cNvSpPr txBox="1">
            <a:spLocks/>
          </p:cNvSpPr>
          <p:nvPr/>
        </p:nvSpPr>
        <p:spPr>
          <a:xfrm>
            <a:off x="1447801" y="2709332"/>
            <a:ext cx="9601196" cy="3318936"/>
          </a:xfrm>
          <a:prstGeom prst="rect">
            <a:avLst/>
          </a:prstGeom>
        </p:spPr>
        <p:txBody>
          <a:bodyPr vert="horz" lIns="91440" tIns="45720" rIns="91440" bIns="45720" rtlCol="0" anchor="t">
            <a:normAutofit/>
          </a:bodyPr>
          <a:lstStyle/>
          <a:p>
            <a:pPr marL="285750" marR="0" lvl="0" indent="-285750" algn="r" defTabSz="457200" rtl="1" eaLnBrk="1" fontAlgn="auto" latinLnBrk="0" hangingPunct="1">
              <a:lnSpc>
                <a:spcPct val="100000"/>
              </a:lnSpc>
              <a:spcBef>
                <a:spcPct val="20000"/>
              </a:spcBef>
              <a:spcAft>
                <a:spcPts val="600"/>
              </a:spcAft>
              <a:buClr>
                <a:schemeClr val="accent1"/>
              </a:buClr>
              <a:buSzPct val="115000"/>
              <a:buFont typeface="Arial"/>
              <a:buChar char="•"/>
              <a:tabLst/>
              <a:defRPr/>
            </a:pPr>
            <a:endParaRPr kumimoji="0" lang="he-IL"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725824" y="2092771"/>
            <a:ext cx="2785929" cy="41788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666572"/>
            <a:ext cx="9601196" cy="1619427"/>
          </a:xfrm>
        </p:spPr>
        <p:txBody>
          <a:bodyPr>
            <a:normAutofit/>
          </a:bodyPr>
          <a:lstStyle/>
          <a:p>
            <a:r>
              <a:rPr lang="he-IL" sz="3600" dirty="0" smtClean="0"/>
              <a:t>אבל איך ניתן לגשר על הפערים הלשוניים </a:t>
            </a:r>
            <a:r>
              <a:rPr lang="he-IL" sz="3600" dirty="0" err="1" smtClean="0"/>
              <a:t>והמנטלים</a:t>
            </a:r>
            <a:r>
              <a:rPr lang="he-IL" sz="3600" dirty="0" smtClean="0"/>
              <a:t> בין העברית המדוברת לבין טקסטים </a:t>
            </a:r>
            <a:r>
              <a:rPr lang="he-IL" sz="3600" dirty="0" smtClean="0"/>
              <a:t>מקראיים </a:t>
            </a:r>
            <a:r>
              <a:rPr lang="he-IL" sz="3600" dirty="0" smtClean="0"/>
              <a:t>?</a:t>
            </a:r>
            <a:endParaRPr lang="he-IL" sz="3600" dirty="0"/>
          </a:p>
        </p:txBody>
      </p:sp>
      <p:sp>
        <p:nvSpPr>
          <p:cNvPr id="3" name="מציין מיקום תוכן 2"/>
          <p:cNvSpPr>
            <a:spLocks noGrp="1"/>
          </p:cNvSpPr>
          <p:nvPr>
            <p:ph idx="1"/>
          </p:nvPr>
        </p:nvSpPr>
        <p:spPr/>
        <p:txBody>
          <a:bodyPr>
            <a:normAutofit lnSpcReduction="10000"/>
          </a:bodyPr>
          <a:lstStyle/>
          <a:p>
            <a:pPr fontAlgn="base"/>
            <a:r>
              <a:rPr lang="he-IL" dirty="0" smtClean="0"/>
              <a:t>חשיבה מקדימה על החומר: מה הוא מזמן, מה עשויים להיות הקשיים ומה כדאי לבחור ללמידה מפורשת.</a:t>
            </a:r>
          </a:p>
          <a:p>
            <a:pPr fontAlgn="base"/>
            <a:r>
              <a:rPr lang="he-IL" dirty="0" smtClean="0"/>
              <a:t>הצפת מאפיינים מרכזיים מתוך החומר/התוכן.</a:t>
            </a:r>
          </a:p>
          <a:p>
            <a:pPr fontAlgn="base"/>
            <a:r>
              <a:rPr lang="he-IL" dirty="0" smtClean="0"/>
              <a:t>למידה ישירה ומפורשת של העיקרון/ המיומנות.</a:t>
            </a:r>
          </a:p>
          <a:p>
            <a:pPr fontAlgn="base"/>
            <a:r>
              <a:rPr lang="he-IL" dirty="0" smtClean="0"/>
              <a:t>חשיפה מוגברת וצפופה לחומר/לעיקרון הנלמד.</a:t>
            </a:r>
          </a:p>
          <a:p>
            <a:pPr fontAlgn="base"/>
            <a:r>
              <a:rPr lang="he-IL" dirty="0" smtClean="0"/>
              <a:t>חיבור לחוויות ורלוונטיות.</a:t>
            </a:r>
          </a:p>
          <a:p>
            <a:pPr fontAlgn="base"/>
            <a:r>
              <a:rPr lang="he-IL" dirty="0" smtClean="0"/>
              <a:t>חשיפת הלוגיקה...</a:t>
            </a:r>
          </a:p>
          <a:p>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367327" y="1752606"/>
            <a:ext cx="9733660" cy="1822514"/>
          </a:xfrm>
        </p:spPr>
        <p:txBody>
          <a:bodyPr>
            <a:normAutofit/>
          </a:bodyPr>
          <a:lstStyle/>
          <a:p>
            <a:r>
              <a:rPr lang="he-IL" dirty="0" smtClean="0"/>
              <a:t>נדגים עקרונות אלו בהתמודדות טקסט</a:t>
            </a:r>
            <a:br>
              <a:rPr lang="he-IL" dirty="0" smtClean="0"/>
            </a:br>
            <a:r>
              <a:rPr lang="he-IL" dirty="0" smtClean="0"/>
              <a:t> מתוך</a:t>
            </a:r>
            <a:endParaRPr lang="he-IL" dirty="0"/>
          </a:p>
        </p:txBody>
      </p:sp>
      <p:sp>
        <p:nvSpPr>
          <p:cNvPr id="5" name="מציין מיקום טקסט 4"/>
          <p:cNvSpPr>
            <a:spLocks noGrp="1"/>
          </p:cNvSpPr>
          <p:nvPr>
            <p:ph type="body" idx="1"/>
          </p:nvPr>
        </p:nvSpPr>
        <p:spPr/>
        <p:txBody>
          <a:bodyPr>
            <a:normAutofit/>
          </a:bodyPr>
          <a:lstStyle/>
          <a:p>
            <a:r>
              <a:rPr lang="he-IL" dirty="0" smtClean="0"/>
              <a:t>שמואל א' פרק 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smtClean="0"/>
              <a:t>שימוש בסכמה – מהי סכמה?</a:t>
            </a:r>
            <a:endParaRPr lang="he-IL" dirty="0"/>
          </a:p>
        </p:txBody>
      </p:sp>
      <p:sp>
        <p:nvSpPr>
          <p:cNvPr id="5" name="מציין מיקום תוכן 4"/>
          <p:cNvSpPr>
            <a:spLocks noGrp="1"/>
          </p:cNvSpPr>
          <p:nvPr>
            <p:ph idx="1"/>
          </p:nvPr>
        </p:nvSpPr>
        <p:spPr/>
        <p:txBody>
          <a:bodyPr>
            <a:normAutofit/>
          </a:bodyPr>
          <a:lstStyle/>
          <a:p>
            <a:r>
              <a:rPr lang="he-IL" dirty="0" smtClean="0"/>
              <a:t>סכמה מחשבתית עוזרת לארגן מידע, לשייך אותו לזיכרון קיים ומתוך כך לפרש אותו בקונטקסט המתאים. </a:t>
            </a:r>
          </a:p>
          <a:p>
            <a:r>
              <a:rPr lang="he-IL" dirty="0" smtClean="0"/>
              <a:t>היתרון הגדול בשימוש בסכמות הוא בכך שהן יוצרות "קיצורי דרך" מחשבתיים. </a:t>
            </a:r>
          </a:p>
          <a:p>
            <a:r>
              <a:rPr lang="he-IL" dirty="0" smtClean="0"/>
              <a:t>למעשה, כל מידע שנקלט בחושים, משויך אסוציאטיבית לחוויה אחרת והדבר מקל על הפירוש וההבנה ומתוך כך גם על התגובה.</a:t>
            </a:r>
          </a:p>
          <a:p>
            <a:endParaRPr lang="he-I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974</TotalTime>
  <Words>2064</Words>
  <Application>Microsoft Office PowerPoint</Application>
  <PresentationFormat>מותאם אישית</PresentationFormat>
  <Paragraphs>189</Paragraphs>
  <Slides>35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אורגני</vt:lpstr>
      <vt:lpstr>תנ"ך –  כלים להנגשת הטקסט</vt:lpstr>
      <vt:lpstr> קריאת הטקסט במקור מחייבת :</vt:lpstr>
      <vt:lpstr>אם כל כך קשה לשם מה להתאמץ?  אפשר פשוט לשכתב</vt:lpstr>
      <vt:lpstr>פגישה בלתי אמצעית עם הטקסט</vt:lpstr>
      <vt:lpstr>השפעת הפער הטקסטואלי...</vt:lpstr>
      <vt:lpstr>שירת רם</vt:lpstr>
      <vt:lpstr>אבל איך ניתן לגשר על הפערים הלשוניים והמנטלים בין העברית המדוברת לבין טקסטים מקראיים ?</vt:lpstr>
      <vt:lpstr>נדגים עקרונות אלו בהתמודדות טקסט  מתוך</vt:lpstr>
      <vt:lpstr>שימוש בסכמה – מהי סכמה?</vt:lpstr>
      <vt:lpstr>הסכמה יכולה לסייע בהשלמת פערים שפתיים</vt:lpstr>
      <vt:lpstr>הסכמה המרכזית – מהו מלך ?</vt:lpstr>
      <vt:lpstr>הבנת הסכמה של המלך מאפשרת את ההתמודדות עם הטקסט </vt:lpstr>
      <vt:lpstr>הכרות מקדימה עם מילים פותחות סכמה</vt:lpstr>
      <vt:lpstr>הכרות מקדימה עם מילים פותחות סכמה</vt:lpstr>
      <vt:lpstr>הכרות עם מילים אופייניות </vt:lpstr>
      <vt:lpstr>הכרות עם מילים אופייניות</vt:lpstr>
      <vt:lpstr>הבנת המבנה</vt:lpstr>
      <vt:lpstr>הבנת המבנה</vt:lpstr>
      <vt:lpstr>כותרות וכותרות משנה </vt:lpstr>
      <vt:lpstr>הטקסט ללא כותרות</vt:lpstr>
      <vt:lpstr>תוספת כותרות</vt:lpstr>
      <vt:lpstr>זיהוי מוקדי הדעת בטקסט </vt:lpstr>
      <vt:lpstr>חשיבות הכלי</vt:lpstr>
      <vt:lpstr>העזרות במוקדי מידע </vt:lpstr>
      <vt:lpstr>התהליך</vt:lpstr>
      <vt:lpstr>שימוש במוקדי מידע </vt:lpstr>
      <vt:lpstr>מבנה תחבירי</vt:lpstr>
      <vt:lpstr>עימוד בעזרת ארגון הפסוקים</vt:lpstr>
      <vt:lpstr>עימוד בעזרת אתנחתא</vt:lpstr>
      <vt:lpstr>עימוד המשפט בעזרת פעלים</vt:lpstr>
      <vt:lpstr>מאזכרים</vt:lpstr>
      <vt:lpstr>פתיחת מאזכרים</vt:lpstr>
      <vt:lpstr>פתיחת מאזכרים</vt:lpstr>
      <vt:lpstr>שקופית 34</vt:lpstr>
      <vt:lpstr>הכלים אותם הבאנו ביחידה זאת: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מחשבת ישראל</dc:title>
  <dc:creator>יאיר גזבר</dc:creator>
  <cp:lastModifiedBy>גזבר</cp:lastModifiedBy>
  <cp:revision>19</cp:revision>
  <dcterms:created xsi:type="dcterms:W3CDTF">2018-07-05T18:17:36Z</dcterms:created>
  <dcterms:modified xsi:type="dcterms:W3CDTF">2018-11-06T21:08:25Z</dcterms:modified>
</cp:coreProperties>
</file>