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71" autoAdjust="0"/>
  </p:normalViewPr>
  <p:slideViewPr>
    <p:cSldViewPr>
      <p:cViewPr>
        <p:scale>
          <a:sx n="318" d="100"/>
          <a:sy n="318" d="100"/>
        </p:scale>
        <p:origin x="6398" y="5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83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DCF8A9D-B9F2-45F5-A371-C03BB22C3153}" type="datetimeFigureOut">
              <a:rPr lang="he-IL" smtClean="0"/>
              <a:pPr/>
              <a:t>ז'/אב/תשע"ד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1577263-E408-4F9A-B637-896BD1896572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6" name="מציין מיקום של כותרת עליונה 5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56956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9FB1756-2038-49D7-82F0-1EDA83921715}" type="datetimeFigureOut">
              <a:rPr lang="he-IL" smtClean="0"/>
              <a:pPr/>
              <a:t>ז'/אב/תשע"ד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34433317-1735-49AA-AF01-343F4B81080A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7557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87632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26291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196774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96589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5953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86605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04685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664903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219471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943307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19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6804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2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193763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20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365142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21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46247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3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567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390593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2255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34265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7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061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8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49838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33317-1735-49AA-AF01-343F4B81080A}" type="slidenum">
              <a:rPr lang="he-IL" smtClean="0"/>
              <a:pPr/>
              <a:t>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5793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3F023EF-05D2-4F75-AB1D-FC6628C17105}" type="datetime1">
              <a:rPr lang="en-US" smtClean="0"/>
              <a:t>8/3/2014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00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8F43807-05C2-4016-99EF-2AAAC39AD085}" type="datetime1">
              <a:rPr lang="en-US" smtClean="0"/>
              <a:t>8/3/2014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57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9C063E1-8C04-46D6-9430-5FD98D486623}" type="datetime1">
              <a:rPr lang="en-US" smtClean="0"/>
              <a:t>8/3/2014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4322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C68ECF6-C016-4846-951F-F7A3C650FD36}" type="datetime1">
              <a:rPr lang="en-US" smtClean="0"/>
              <a:t>8/3/2014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7808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84D1667-2CDE-4008-9240-D9FA7D9A397C}" type="datetime1">
              <a:rPr lang="en-US" smtClean="0"/>
              <a:t>8/3/2014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21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32E385E9-C100-499D-A33D-692C6BA877B9}" type="datetime1">
              <a:rPr lang="en-US" smtClean="0"/>
              <a:t>8/3/2014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35831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162D6B2-DFBE-494E-BF4E-FB28840E77C1}" type="datetime1">
              <a:rPr lang="en-US" smtClean="0"/>
              <a:t>8/3/2014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31477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931956C-9545-43E2-9218-D1F6936B8E4E}" type="datetime1">
              <a:rPr lang="en-US" smtClean="0"/>
              <a:t>8/3/2014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59795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B4350C7-3E90-48F7-A8F6-E574D4F8D41B}" type="datetime1">
              <a:rPr lang="en-US" smtClean="0"/>
              <a:t>8/3/2014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20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BB37C6F-8568-412F-80C6-39469DEEE41B}" type="datetime1">
              <a:rPr lang="en-US" smtClean="0"/>
              <a:t>8/3/2014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24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6AF76C14-1C11-4033-A6FC-A7A4632E1AC8}" type="datetime1">
              <a:rPr lang="en-US" smtClean="0"/>
              <a:t>8/3/2014</a:t>
            </a:fld>
            <a:endParaRPr lang="en-US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19963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fld id="{29B1F7B4-8539-4AD1-8906-AD895060F869}" type="datetime1">
              <a:rPr lang="en-US" smtClean="0"/>
              <a:t>8/3/2014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he-IL" smtClean="0">
                <a:solidFill>
                  <a:srgbClr val="FFFFFF"/>
                </a:solidFill>
              </a:rPr>
              <a:t>מיכל לואיס</a:t>
            </a:r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405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ctrTitle"/>
          </p:nvPr>
        </p:nvSpPr>
        <p:spPr>
          <a:xfrm>
            <a:off x="539552" y="980728"/>
            <a:ext cx="8136904" cy="4968552"/>
          </a:xfrm>
        </p:spPr>
        <p:txBody>
          <a:bodyPr>
            <a:normAutofit/>
          </a:bodyPr>
          <a:lstStyle/>
          <a:p>
            <a:r>
              <a:rPr lang="he-IL" sz="4900" dirty="0" smtClean="0"/>
              <a:t>שימוש בכלים המותאמים </a:t>
            </a:r>
            <a:br>
              <a:rPr lang="he-IL" sz="4900" dirty="0" smtClean="0"/>
            </a:br>
            <a:r>
              <a:rPr lang="he-IL" sz="4900" dirty="0" smtClean="0"/>
              <a:t>לתלמידים עם </a:t>
            </a:r>
            <a:r>
              <a:rPr lang="en-US" sz="4900" dirty="0" smtClean="0">
                <a:cs typeface="Arial" pitchFamily="34" charset="0"/>
              </a:rPr>
              <a:t>ASD</a:t>
            </a:r>
            <a:r>
              <a:rPr lang="he-IL" dirty="0" smtClean="0">
                <a:cs typeface="Arial" pitchFamily="34" charset="0"/>
              </a:rPr>
              <a:t/>
            </a:r>
            <a:br>
              <a:rPr lang="he-IL" dirty="0" smtClean="0">
                <a:cs typeface="Arial" pitchFamily="34" charset="0"/>
              </a:rPr>
            </a:br>
            <a:r>
              <a:rPr lang="he-IL" dirty="0" smtClean="0">
                <a:cs typeface="Arial" pitchFamily="34" charset="0"/>
              </a:rPr>
              <a:t/>
            </a:r>
            <a:br>
              <a:rPr lang="he-IL" dirty="0" smtClean="0">
                <a:cs typeface="Arial" pitchFamily="34" charset="0"/>
              </a:rPr>
            </a:br>
            <a:r>
              <a:rPr lang="en-US" sz="3600" dirty="0" smtClean="0">
                <a:cs typeface="Arial" pitchFamily="34" charset="0"/>
              </a:rPr>
              <a:t>TEACCH, ABA</a:t>
            </a:r>
            <a:r>
              <a:rPr lang="he-IL" sz="3600" dirty="0" smtClean="0">
                <a:cs typeface="Arial" pitchFamily="34" charset="0"/>
              </a:rPr>
              <a:t/>
            </a:r>
            <a:br>
              <a:rPr lang="he-IL" sz="3600" dirty="0" smtClean="0">
                <a:cs typeface="Arial" pitchFamily="34" charset="0"/>
              </a:rPr>
            </a:br>
            <a:r>
              <a:rPr lang="he-IL" dirty="0">
                <a:cs typeface="Arial" pitchFamily="34" charset="0"/>
              </a:rPr>
              <a:t/>
            </a:r>
            <a:br>
              <a:rPr lang="he-IL" dirty="0">
                <a:cs typeface="Arial" pitchFamily="34" charset="0"/>
              </a:rPr>
            </a:br>
            <a:r>
              <a:rPr lang="he-IL" dirty="0">
                <a:cs typeface="Arial" pitchFamily="34" charset="0"/>
              </a:rPr>
              <a:t/>
            </a:r>
            <a:br>
              <a:rPr lang="he-IL" dirty="0">
                <a:cs typeface="Arial" pitchFamily="34" charset="0"/>
              </a:rPr>
            </a:br>
            <a:r>
              <a:rPr lang="he-IL" sz="3600" dirty="0" smtClean="0">
                <a:cs typeface="Arial" pitchFamily="34" charset="0"/>
              </a:rPr>
              <a:t>מאת:</a:t>
            </a:r>
            <a:r>
              <a:rPr lang="en-US" sz="3600" dirty="0" smtClean="0">
                <a:cs typeface="Arial" pitchFamily="34" charset="0"/>
              </a:rPr>
              <a:t> </a:t>
            </a:r>
            <a:r>
              <a:rPr lang="he-IL" sz="3600" dirty="0" smtClean="0">
                <a:cs typeface="Arial" pitchFamily="34" charset="0"/>
              </a:rPr>
              <a:t>מיכל לואיס</a:t>
            </a:r>
            <a:endParaRPr lang="he-IL" sz="3600" dirty="0"/>
          </a:p>
        </p:txBody>
      </p:sp>
      <p:sp>
        <p:nvSpPr>
          <p:cNvPr id="2" name="מציין מיקום של כותרת תחתונה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5541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/>
              <a:t>הבניית המטלה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he-IL" b="1" dirty="0"/>
              <a:t>מתי פעולה מתחילה</a:t>
            </a:r>
          </a:p>
          <a:p>
            <a:pPr>
              <a:defRPr/>
            </a:pPr>
            <a:r>
              <a:rPr lang="he-IL" b="1" dirty="0"/>
              <a:t>מתי נגמרת</a:t>
            </a:r>
          </a:p>
          <a:p>
            <a:pPr>
              <a:defRPr/>
            </a:pPr>
            <a:r>
              <a:rPr lang="he-IL" b="1" dirty="0"/>
              <a:t>כלים חזותיים המסייעים להבנת המטלה/הציפייה</a:t>
            </a:r>
            <a:endParaRPr lang="en-US" b="1" dirty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919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לסיכום גישת </a:t>
            </a:r>
            <a:r>
              <a:rPr lang="en-US" dirty="0" smtClean="0">
                <a:cs typeface="Arial" pitchFamily="34" charset="0"/>
              </a:rPr>
              <a:t>TEACCH</a:t>
            </a:r>
            <a:r>
              <a:rPr lang="he-IL" dirty="0" smtClean="0"/>
              <a:t>: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defRPr/>
            </a:pPr>
            <a:r>
              <a:rPr lang="he-IL" dirty="0"/>
              <a:t>תכנון מוקדם</a:t>
            </a:r>
          </a:p>
          <a:p>
            <a:pPr marL="285750" indent="-285750">
              <a:defRPr/>
            </a:pPr>
            <a:r>
              <a:rPr lang="he-IL" dirty="0"/>
              <a:t>התאמה אישית</a:t>
            </a:r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9821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ABA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algn="l">
              <a:buNone/>
              <a:defRPr/>
            </a:pPr>
            <a:r>
              <a:rPr lang="en-US" sz="4000" b="1" dirty="0"/>
              <a:t>APPLIED BEHAVIOR ANALYSIS</a:t>
            </a:r>
            <a:r>
              <a:rPr lang="he-IL" b="1" dirty="0"/>
              <a:t>-</a:t>
            </a:r>
            <a:endParaRPr lang="en-US" b="1" dirty="0"/>
          </a:p>
          <a:p>
            <a:pPr marL="274320" indent="-274320" algn="l">
              <a:buNone/>
              <a:defRPr/>
            </a:pPr>
            <a:r>
              <a:rPr lang="he-IL" b="1" dirty="0"/>
              <a:t> </a:t>
            </a:r>
          </a:p>
          <a:p>
            <a:pPr marL="274320" indent="-274320">
              <a:buNone/>
              <a:defRPr/>
            </a:pPr>
            <a:endParaRPr lang="en-US" b="1" dirty="0"/>
          </a:p>
          <a:p>
            <a:pPr marL="274320" indent="-274320">
              <a:buNone/>
              <a:defRPr/>
            </a:pPr>
            <a:r>
              <a:rPr lang="en-US" b="1" dirty="0"/>
              <a:t>       </a:t>
            </a:r>
            <a:r>
              <a:rPr lang="he-IL" sz="4800" b="1" dirty="0"/>
              <a:t>ניתוח התנהגות יישומי</a:t>
            </a:r>
            <a:endParaRPr lang="en-US" sz="4800" b="1" dirty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1088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b="1" kern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עקרעקרונועיצוב</a:t>
            </a:r>
            <a:r>
              <a:rPr lang="he-IL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he-IL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התנהגות</a:t>
            </a:r>
            <a:r>
              <a:rPr lang="en-US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he-IL" dirty="0" smtClean="0"/>
              <a:t>עקרונות עיצוב </a:t>
            </a:r>
            <a:r>
              <a:rPr lang="he-IL" dirty="0" err="1" smtClean="0"/>
              <a:t>התנהגות</a:t>
            </a:r>
            <a:r>
              <a:rPr lang="he-IL" b="1" kern="0" dirty="0" err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ונותעיצוב</a:t>
            </a:r>
            <a:r>
              <a:rPr lang="he-IL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התנהגות</a:t>
            </a:r>
            <a:r>
              <a:rPr lang="en-US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b="1" kern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e-IL" dirty="0" smtClean="0"/>
              <a:t>מבוסס על </a:t>
            </a:r>
            <a:r>
              <a:rPr lang="he-IL" b="1" dirty="0" smtClean="0"/>
              <a:t>עקרונות של למידה</a:t>
            </a:r>
            <a:r>
              <a:rPr lang="he-IL" dirty="0" smtClean="0"/>
              <a:t>. הפעלה של תהליכים כמו חיזוק חיובי, שלילי, הכחדת גירוי מובחן, סיוע, הדגמה ושרשור</a:t>
            </a:r>
          </a:p>
          <a:p>
            <a:r>
              <a:rPr lang="he-IL" dirty="0" smtClean="0"/>
              <a:t>ניתן בשיטה זו לבחון הצלחה והתקדמות בצורה ברורה ושיטתית ביותר.</a:t>
            </a:r>
            <a:endParaRPr lang="en-US" dirty="0" smtClean="0"/>
          </a:p>
          <a:p>
            <a:r>
              <a:rPr lang="en-US" dirty="0" smtClean="0"/>
              <a:t>Discrete trail learning </a:t>
            </a:r>
            <a:r>
              <a:rPr lang="he-IL" dirty="0" smtClean="0"/>
              <a:t> (ניסוי מובחן)– נפוץ מאד כשיטת התערבות לאנשים עם אוטיזם. בא מהשיטה של </a:t>
            </a:r>
            <a:r>
              <a:rPr lang="he-IL" dirty="0" err="1" smtClean="0"/>
              <a:t>לובאס</a:t>
            </a:r>
            <a:r>
              <a:rPr lang="he-IL" dirty="0" smtClean="0"/>
              <a:t>. השיטה החלה בלימוד ילדים מוגבלים מאד ועם השנים התפתח לרמות שונות של תפקודים </a:t>
            </a:r>
            <a:r>
              <a:rPr lang="he-IL" dirty="0" err="1" smtClean="0"/>
              <a:t>קוגנטיבים</a:t>
            </a:r>
            <a:r>
              <a:rPr lang="he-IL" dirty="0" smtClean="0"/>
              <a:t> ולאוכלוסיות רחבות יותר.</a:t>
            </a:r>
            <a:endParaRPr lang="en-US" dirty="0" smtClean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9552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u="sng" dirty="0" smtClean="0"/>
              <a:t>לפני כל התערבות יש להחליט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e-IL" b="1" dirty="0" smtClean="0"/>
              <a:t>בחירה והגדרה</a:t>
            </a:r>
            <a:r>
              <a:rPr lang="he-IL" dirty="0" smtClean="0"/>
              <a:t> של המטרה ההתנהגותית שרוצים לרכוש/לשנות</a:t>
            </a:r>
            <a:endParaRPr lang="en-US" dirty="0" smtClean="0"/>
          </a:p>
          <a:p>
            <a:r>
              <a:rPr lang="he-IL" dirty="0" smtClean="0"/>
              <a:t>החלטה על </a:t>
            </a:r>
            <a:r>
              <a:rPr lang="he-IL" b="1" dirty="0" smtClean="0"/>
              <a:t>דרך פעולה</a:t>
            </a:r>
            <a:r>
              <a:rPr lang="he-IL" dirty="0" smtClean="0"/>
              <a:t>, כמות/סוג סיוע, חיזוקים מתאימים</a:t>
            </a:r>
            <a:endParaRPr lang="en-US" dirty="0" smtClean="0"/>
          </a:p>
          <a:p>
            <a:r>
              <a:rPr lang="he-IL" b="1" dirty="0" smtClean="0"/>
              <a:t>תכנון תדירות</a:t>
            </a:r>
            <a:r>
              <a:rPr lang="he-IL" dirty="0" smtClean="0"/>
              <a:t> המטרה ההתנהגותית- ליצור מצבים שההתנהגות תקרה בתדירות מתאימה/רצויה</a:t>
            </a:r>
            <a:endParaRPr lang="en-US" dirty="0" smtClean="0"/>
          </a:p>
          <a:p>
            <a:r>
              <a:rPr lang="he-IL" b="1" dirty="0" smtClean="0"/>
              <a:t>שימור, הכללה והעברה</a:t>
            </a:r>
            <a:r>
              <a:rPr lang="he-IL" dirty="0" smtClean="0"/>
              <a:t> של ההתנהגות לאורך זמן ולסיטואציות חברתיות מתאימות. הפחתת חיזוקים חיצוניים</a:t>
            </a:r>
            <a:endParaRPr lang="en-US" dirty="0" smtClean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8791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992888" cy="360040"/>
          </a:xfrm>
        </p:spPr>
        <p:txBody>
          <a:bodyPr>
            <a:normAutofit fontScale="90000"/>
          </a:bodyPr>
          <a:lstStyle/>
          <a:p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he-IL" dirty="0" smtClean="0"/>
              <a:t>התערבות ע"פ </a:t>
            </a:r>
            <a:r>
              <a:rPr lang="en-US" dirty="0" smtClean="0"/>
              <a:t>ABA</a:t>
            </a:r>
            <a:r>
              <a:rPr lang="he-IL" dirty="0" smtClean="0"/>
              <a:t> אינה זהה לכל. כל שלב וחלק</a:t>
            </a:r>
          </a:p>
          <a:p>
            <a:pPr>
              <a:buFontTx/>
              <a:buNone/>
            </a:pPr>
            <a:r>
              <a:rPr lang="he-IL" dirty="0" smtClean="0"/>
              <a:t>בתוכנית מותאם ליכולות, צרכי ותחומי עניין של</a:t>
            </a:r>
          </a:p>
          <a:p>
            <a:pPr>
              <a:buFontTx/>
              <a:buNone/>
            </a:pPr>
            <a:r>
              <a:rPr lang="he-IL" dirty="0" smtClean="0"/>
              <a:t>הלומד כמו גם התייחסות למצב וצרכי המשפחה.</a:t>
            </a:r>
          </a:p>
          <a:p>
            <a:pPr>
              <a:buFontTx/>
              <a:buNone/>
            </a:pPr>
            <a:r>
              <a:rPr lang="he-IL" dirty="0" smtClean="0"/>
              <a:t>לכן- תוכנית </a:t>
            </a:r>
            <a:r>
              <a:rPr lang="en-US" dirty="0" smtClean="0"/>
              <a:t>ABA</a:t>
            </a:r>
            <a:r>
              <a:rPr lang="he-IL" dirty="0" smtClean="0"/>
              <a:t> תיראה שונה מאחד לשני</a:t>
            </a:r>
          </a:p>
          <a:p>
            <a:pPr>
              <a:buFontTx/>
              <a:buNone/>
            </a:pPr>
            <a:r>
              <a:rPr lang="he-IL" dirty="0" smtClean="0"/>
              <a:t>אך ישנם מספר משתנים הזהים בכל התוכניות</a:t>
            </a:r>
            <a:endParaRPr lang="en-US" dirty="0" smtClean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486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משתנים הכרחיים בבניית תכנית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e-IL" sz="4800" b="1" dirty="0"/>
              <a:t>ניתנות הנחיות לגבי מטרות בתחומים התפתחותיים מותאמים </a:t>
            </a:r>
            <a:endParaRPr lang="he-IL" sz="4800" dirty="0"/>
          </a:p>
          <a:p>
            <a:r>
              <a:rPr lang="he-IL" sz="4800" b="1" dirty="0"/>
              <a:t>הערכה מפורטת של יכולות הלומד והעדפות משפחתיות נעשות בטרם נכתבים מטרות הטיפול </a:t>
            </a:r>
          </a:p>
          <a:p>
            <a:r>
              <a:rPr lang="he-IL" sz="4800" b="1" dirty="0"/>
              <a:t>נבחרות מטרות משמעותיות עבור הלומד ומשפחתו</a:t>
            </a:r>
            <a:endParaRPr lang="he-IL" sz="4800" dirty="0"/>
          </a:p>
          <a:p>
            <a:r>
              <a:rPr lang="he-IL" sz="4800" b="1" dirty="0"/>
              <a:t>הערכה רציפה ואובייקטיבית נעשית על התקדמות הלומד</a:t>
            </a:r>
            <a:endParaRPr lang="he-IL" sz="4800" dirty="0"/>
          </a:p>
          <a:p>
            <a:r>
              <a:rPr lang="he-IL" sz="4800" b="1" dirty="0"/>
              <a:t>מעקב תדיר על נתוני העבודה בכדי לכוונן במדויק מטרות </a:t>
            </a:r>
            <a:r>
              <a:rPr lang="he-IL" sz="4800" b="1" dirty="0" smtClean="0"/>
              <a:t>ותהליכים</a:t>
            </a:r>
          </a:p>
          <a:p>
            <a:r>
              <a:rPr lang="he-IL" sz="4800" b="1" dirty="0"/>
              <a:t>מושם דגש על מיומנויות שיאפשרו ללומד להיות עצמאי ומצליח בטווח הקצר ובטווח הארוך גם יחד</a:t>
            </a:r>
            <a:endParaRPr lang="he-IL" sz="4800" dirty="0"/>
          </a:p>
          <a:p>
            <a:r>
              <a:rPr lang="he-IL" sz="4800" b="1" dirty="0"/>
              <a:t>מיומנויות נפרטות לצעדים קטנים ומותאמות למסוגלות הלומד </a:t>
            </a:r>
            <a:endParaRPr lang="he-IL" sz="4800" dirty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9303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המשך- משתנים הכרחיים בבניית תכנית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he-IL" sz="4800" b="1" dirty="0"/>
              <a:t>מתן הזדמנויות רבות, מתוכננות מראש וטבעיות עבור כל לומד על מנת ללמוד, לתרגל ולהפנים מיומנויות יומיומיות במצבים מובנים ולא מובנים</a:t>
            </a:r>
            <a:endParaRPr lang="he-IL" sz="4800" dirty="0"/>
          </a:p>
          <a:p>
            <a:r>
              <a:rPr lang="he-IL" sz="4800" b="1" dirty="0"/>
              <a:t>דגש על אינטראקציות חברתיות חיוביות ועל הפיכת הלמידה למהנה!</a:t>
            </a:r>
            <a:r>
              <a:rPr lang="he-IL" sz="4800" dirty="0"/>
              <a:t> </a:t>
            </a:r>
          </a:p>
          <a:p>
            <a:r>
              <a:rPr lang="he-IL" sz="4800" b="1" dirty="0"/>
              <a:t>שימוש בטכניקות לסייע ללומד לבצע העברות והכללות למצבים, מקומות, אנשים וזמנים שונים</a:t>
            </a:r>
            <a:endParaRPr lang="he-IL" sz="4800" dirty="0"/>
          </a:p>
          <a:p>
            <a:r>
              <a:rPr lang="he-IL" sz="4800" b="1" dirty="0"/>
              <a:t>שימוש בחיזוקים חיוביים רבים למיומנויות שימושיות ולהתנהגויות חברתיות מותאמות</a:t>
            </a:r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405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אחריות/ משמעות: התייחסות ע"פ רמות תפקוד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he-IL" u="sng" dirty="0"/>
              <a:t>העברת האחריות לתלמיד</a:t>
            </a:r>
            <a:r>
              <a:rPr lang="he-IL" dirty="0"/>
              <a:t>-</a:t>
            </a:r>
          </a:p>
          <a:p>
            <a:pPr>
              <a:lnSpc>
                <a:spcPct val="90000"/>
              </a:lnSpc>
              <a:defRPr/>
            </a:pPr>
            <a:endParaRPr lang="he-IL" dirty="0"/>
          </a:p>
          <a:p>
            <a:pPr>
              <a:lnSpc>
                <a:spcPct val="90000"/>
              </a:lnSpc>
              <a:defRPr/>
            </a:pPr>
            <a:r>
              <a:rPr lang="he-IL" u="sng" dirty="0"/>
              <a:t>חיזוקים בעלי משמעות לתלמיד</a:t>
            </a:r>
            <a:r>
              <a:rPr lang="he-IL" dirty="0"/>
              <a:t>- 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he-IL" dirty="0"/>
          </a:p>
          <a:p>
            <a:pPr>
              <a:lnSpc>
                <a:spcPct val="90000"/>
              </a:lnSpc>
              <a:defRPr/>
            </a:pPr>
            <a:r>
              <a:rPr lang="he-IL" u="sng" dirty="0"/>
              <a:t>התערבות פיזית</a:t>
            </a:r>
            <a:r>
              <a:rPr lang="he-IL" dirty="0"/>
              <a:t>-</a:t>
            </a:r>
            <a:endParaRPr lang="en-US" dirty="0">
              <a:cs typeface="Times New Roman" pitchFamily="18" charset="0"/>
            </a:endParaRP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3926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/>
              <a:t>סיכום </a:t>
            </a:r>
            <a:r>
              <a:rPr lang="en-US" b="1" dirty="0" smtClean="0">
                <a:cs typeface="Arial" pitchFamily="34" charset="0"/>
              </a:rPr>
              <a:t>ABA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algn="l" rtl="0">
              <a:buFont typeface="Wingdings 2"/>
              <a:buChar char=""/>
              <a:defRPr/>
            </a:pPr>
            <a:r>
              <a:rPr lang="en-US" dirty="0"/>
              <a:t>Don’t over use it</a:t>
            </a:r>
          </a:p>
          <a:p>
            <a:pPr marL="0" indent="0" algn="l" rtl="0">
              <a:buNone/>
              <a:defRPr/>
            </a:pPr>
            <a:endParaRPr lang="en-US" dirty="0"/>
          </a:p>
          <a:p>
            <a:pPr marL="274320" indent="-274320" algn="l" rtl="0">
              <a:buFont typeface="Wingdings 2"/>
              <a:buChar char=""/>
              <a:defRPr/>
            </a:pPr>
            <a:r>
              <a:rPr lang="en-US" dirty="0"/>
              <a:t>Use it properly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5742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cs typeface="Arial" pitchFamily="34" charset="0"/>
              </a:rPr>
              <a:t>TEACCH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algn="l">
              <a:buNone/>
              <a:defRPr/>
            </a:pPr>
            <a:r>
              <a:rPr lang="en-US" sz="3600" b="1" dirty="0"/>
              <a:t>T</a:t>
            </a:r>
            <a:r>
              <a:rPr lang="en-US" sz="3600" dirty="0"/>
              <a:t>REATMENT &amp;</a:t>
            </a:r>
          </a:p>
          <a:p>
            <a:pPr marL="274320" indent="-274320" algn="l">
              <a:buNone/>
              <a:defRPr/>
            </a:pPr>
            <a:r>
              <a:rPr lang="en-US" sz="3600" b="1" dirty="0"/>
              <a:t>E</a:t>
            </a:r>
            <a:r>
              <a:rPr lang="en-US" sz="3600" dirty="0"/>
              <a:t>DUCATION OF </a:t>
            </a:r>
          </a:p>
          <a:p>
            <a:pPr marL="274320" indent="-274320" algn="l">
              <a:buNone/>
              <a:defRPr/>
            </a:pPr>
            <a:r>
              <a:rPr lang="en-US" sz="3600" b="1" dirty="0"/>
              <a:t>A</a:t>
            </a:r>
            <a:r>
              <a:rPr lang="en-US" sz="3600" dirty="0"/>
              <a:t>UTISTIC &amp; </a:t>
            </a:r>
          </a:p>
          <a:p>
            <a:pPr marL="274320" indent="-274320" algn="l">
              <a:buNone/>
              <a:defRPr/>
            </a:pPr>
            <a:r>
              <a:rPr lang="en-US" sz="3600" b="1" dirty="0"/>
              <a:t>C</a:t>
            </a:r>
            <a:r>
              <a:rPr lang="en-US" sz="3600" dirty="0"/>
              <a:t>OMMUNECATION </a:t>
            </a:r>
            <a:r>
              <a:rPr lang="en-US" sz="3600" b="1" dirty="0"/>
              <a:t>H</a:t>
            </a:r>
            <a:r>
              <a:rPr lang="en-US" sz="3600" dirty="0"/>
              <a:t>ANDICAPPED </a:t>
            </a:r>
            <a:r>
              <a:rPr lang="en-US" sz="3600" b="1" dirty="0"/>
              <a:t>C</a:t>
            </a:r>
            <a:r>
              <a:rPr lang="en-US" sz="3600" dirty="0"/>
              <a:t>HILDREN</a:t>
            </a:r>
          </a:p>
          <a:p>
            <a:pPr marL="274320" indent="-274320" algn="ctr">
              <a:buNone/>
              <a:defRPr/>
            </a:pPr>
            <a:r>
              <a:rPr lang="he-IL" sz="5400" dirty="0"/>
              <a:t>טיפול וחינוך לילדים עם אוטיזם ומוגבלויות תקשורתיות</a:t>
            </a:r>
            <a:endParaRPr lang="en-US" sz="5400" dirty="0"/>
          </a:p>
          <a:p>
            <a:pPr marL="0" indent="0">
              <a:buNone/>
            </a:pPr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5223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/>
              <a:t>סיכום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he-IL" dirty="0"/>
              <a:t>שימוש בכלים נועד להקל על התלמיד ולקדם אותו לעצמאות, הצלחה והנאה רבה יותר</a:t>
            </a:r>
            <a:endParaRPr lang="en-US" dirty="0"/>
          </a:p>
          <a:p>
            <a:pPr>
              <a:buNone/>
              <a:defRPr/>
            </a:pPr>
            <a:r>
              <a:rPr lang="he-IL" dirty="0"/>
              <a:t>אם הכלי מעכב, מוריד עצמאות, מעודד תלותיות במבוגר, מבייש אותו מול החברה של הכיתות המשלבות... יש לבצע חשיבה מחודשת מעמיקה על הצורך בשימוש בכלי או לחילופין אופן השימוש בכלי.</a:t>
            </a:r>
            <a:endParaRPr lang="en-US" dirty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3770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רשימה ביבליוגרפית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l">
              <a:buClr>
                <a:srgbClr val="D16349"/>
              </a:buClr>
              <a:buNone/>
            </a:pPr>
            <a:r>
              <a:rPr lang="en-US" dirty="0" err="1"/>
              <a:t>Dieffenbach</a:t>
            </a:r>
            <a:r>
              <a:rPr lang="en-US" dirty="0"/>
              <a:t>, N. (2012) </a:t>
            </a:r>
            <a:r>
              <a:rPr lang="en-US" dirty="0" err="1"/>
              <a:t>Teacch</a:t>
            </a:r>
            <a:r>
              <a:rPr lang="en-US" dirty="0"/>
              <a:t> outreach</a:t>
            </a:r>
          </a:p>
          <a:p>
            <a:pPr algn="l">
              <a:buNone/>
            </a:pPr>
            <a:endParaRPr lang="he-IL" dirty="0"/>
          </a:p>
          <a:p>
            <a:pPr algn="l">
              <a:buNone/>
            </a:pPr>
            <a:r>
              <a:rPr lang="en-US" dirty="0" err="1"/>
              <a:t>Schopler,E</a:t>
            </a:r>
            <a:r>
              <a:rPr lang="en-US" dirty="0"/>
              <a:t>; </a:t>
            </a:r>
            <a:r>
              <a:rPr lang="en-US" dirty="0" err="1"/>
              <a:t>Mesibov</a:t>
            </a:r>
            <a:r>
              <a:rPr lang="en-US" dirty="0"/>
              <a:t>, G. (1995) Learning and  cognition in autism   </a:t>
            </a:r>
          </a:p>
          <a:p>
            <a:pPr algn="l">
              <a:buNone/>
            </a:pPr>
            <a:endParaRPr lang="en-US" dirty="0"/>
          </a:p>
          <a:p>
            <a:pPr algn="l">
              <a:buNone/>
            </a:pPr>
            <a:r>
              <a:rPr lang="en-US" dirty="0" smtClean="0"/>
              <a:t>Whitman, T. (2004) The development of autism</a:t>
            </a:r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9515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e-IL" dirty="0" smtClean="0"/>
              <a:t>השפעת התרבות והחברה על התנהגות אנשים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algn="ctr">
              <a:buNone/>
              <a:defRPr/>
            </a:pPr>
            <a:r>
              <a:rPr lang="he-IL" dirty="0"/>
              <a:t>תרבות מתייחסת לדפוסים התנהגותיים שאנשים חולקים. </a:t>
            </a:r>
          </a:p>
          <a:p>
            <a:pPr marL="274320" indent="-274320" algn="ctr">
              <a:buNone/>
              <a:defRPr/>
            </a:pPr>
            <a:r>
              <a:rPr lang="he-IL" dirty="0"/>
              <a:t>     </a:t>
            </a:r>
          </a:p>
          <a:p>
            <a:pPr marL="274320" indent="-274320" algn="ctr">
              <a:buNone/>
              <a:defRPr/>
            </a:pPr>
            <a:r>
              <a:rPr lang="he-IL" dirty="0"/>
              <a:t>נורמות תרבותיות משפיעות על הדרך בה אנשים חושבים, אוכלים,</a:t>
            </a:r>
          </a:p>
          <a:p>
            <a:pPr marL="274320" indent="-274320" algn="ctr">
              <a:buNone/>
              <a:defRPr/>
            </a:pPr>
            <a:r>
              <a:rPr lang="he-IL" dirty="0"/>
              <a:t>מתלבשים, עובדים, מבינים תופעות טבע, מבלים שעות פנאי,</a:t>
            </a:r>
          </a:p>
          <a:p>
            <a:pPr marL="274320" indent="-274320" algn="ctr">
              <a:buNone/>
              <a:defRPr/>
            </a:pPr>
            <a:r>
              <a:rPr lang="he-IL" dirty="0"/>
              <a:t>מתקשרים ועוד. באופן שקבוצה מתרבות אחת תמצא את מנהגי </a:t>
            </a:r>
          </a:p>
          <a:p>
            <a:pPr marL="274320" indent="-274320" algn="ctr">
              <a:buNone/>
              <a:defRPr/>
            </a:pPr>
            <a:r>
              <a:rPr lang="he-IL" dirty="0"/>
              <a:t>הקבוצה האחרת בלתי מובנים או בלתי נורמאליים</a:t>
            </a:r>
            <a:endParaRPr lang="en-US" dirty="0"/>
          </a:p>
          <a:p>
            <a:pPr marL="274320" indent="-274320" algn="ctr">
              <a:buNone/>
              <a:defRPr/>
            </a:pPr>
            <a:r>
              <a:rPr lang="en-US" sz="2000" dirty="0" err="1"/>
              <a:t>Mesibov</a:t>
            </a:r>
            <a:r>
              <a:rPr lang="en-US" sz="2000" dirty="0"/>
              <a:t> &amp; Shea</a:t>
            </a:r>
            <a:r>
              <a:rPr lang="en-US" sz="3600" dirty="0"/>
              <a:t>.</a:t>
            </a:r>
            <a:br>
              <a:rPr lang="en-US" sz="3600" dirty="0"/>
            </a:br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1108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אוטיזם כסוג של תרבות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algn="ctr">
              <a:buNone/>
              <a:defRPr/>
            </a:pPr>
            <a:r>
              <a:rPr lang="he-IL" dirty="0"/>
              <a:t>"להיות נורמאלי" אינה מטרה חינוכית וטיפולית מוגדרת.</a:t>
            </a:r>
          </a:p>
          <a:p>
            <a:pPr marL="274320" indent="-274320" algn="ctr">
              <a:buNone/>
              <a:defRPr/>
            </a:pPr>
            <a:endParaRPr lang="he-IL" dirty="0"/>
          </a:p>
          <a:p>
            <a:pPr marL="274320" indent="-274320" algn="ctr">
              <a:buNone/>
              <a:defRPr/>
            </a:pPr>
            <a:r>
              <a:rPr lang="he-IL" dirty="0"/>
              <a:t>מטרות ארוכות הטווח בתוכנית של </a:t>
            </a:r>
            <a:r>
              <a:rPr lang="en-US" dirty="0"/>
              <a:t>TEACCH</a:t>
            </a:r>
            <a:r>
              <a:rPr lang="he-IL" dirty="0"/>
              <a:t> היא:</a:t>
            </a:r>
          </a:p>
          <a:p>
            <a:pPr marL="274320" indent="-274320" algn="ctr">
              <a:buNone/>
              <a:defRPr/>
            </a:pPr>
            <a:r>
              <a:rPr lang="he-IL" dirty="0"/>
              <a:t>להשתלב עד כמה שניתן בתוך החברה.</a:t>
            </a:r>
            <a:endParaRPr lang="en-US" dirty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4311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חלק ממאפייני האוכלוסיה 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he-IL" b="1" dirty="0"/>
              <a:t>קושי בקשר עין, בקשב משותף</a:t>
            </a:r>
          </a:p>
          <a:p>
            <a:pPr>
              <a:defRPr/>
            </a:pPr>
            <a:r>
              <a:rPr lang="he-IL" b="1" dirty="0"/>
              <a:t>קושי בחיקוי.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התמודדות עם שפה דבורה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התמודדות עם מושגים מופשטים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מוצפות של מידע, גירויים, אנשים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בעיות התארגנות הגורמות לקשיי למידה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פערים בזיכרון וביכולות למידה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התפרצויות זעם.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אובססיביות לסדר, חזרתיות וקושי עם שינויים.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חוסר ביוזמה.</a:t>
            </a:r>
          </a:p>
          <a:p>
            <a:pPr marL="274320" indent="-274320">
              <a:buFont typeface="Wingdings 2"/>
              <a:buChar char=""/>
              <a:defRPr/>
            </a:pPr>
            <a:r>
              <a:rPr lang="he-IL" b="1" dirty="0"/>
              <a:t>הימנעות מאינטראקציה.</a:t>
            </a:r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4991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4</a:t>
            </a:r>
            <a:r>
              <a:rPr lang="he-IL" dirty="0" smtClean="0">
                <a:solidFill>
                  <a:srgbClr val="7B9899"/>
                </a:solidFill>
              </a:rPr>
              <a:t> </a:t>
            </a:r>
            <a:r>
              <a:rPr lang="he-IL" dirty="0" smtClean="0"/>
              <a:t>האלמנטים ההכרחיים ב </a:t>
            </a:r>
            <a:r>
              <a:rPr lang="en-US" dirty="0" smtClean="0">
                <a:cs typeface="Arial" pitchFamily="34" charset="0"/>
              </a:rPr>
              <a:t>TEACCH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 smtClean="0"/>
              <a:t>איפה צריך להיות</a:t>
            </a:r>
          </a:p>
          <a:p>
            <a:r>
              <a:rPr lang="he-IL" dirty="0" smtClean="0"/>
              <a:t>מה צריך לעשות</a:t>
            </a:r>
          </a:p>
          <a:p>
            <a:r>
              <a:rPr lang="he-IL" dirty="0" smtClean="0"/>
              <a:t>כמה צריך לעשות</a:t>
            </a:r>
          </a:p>
          <a:p>
            <a:r>
              <a:rPr lang="he-IL" dirty="0" smtClean="0"/>
              <a:t>מה קורה אחר כך</a:t>
            </a:r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3113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/>
              <a:t>רמות הבנייה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4320" indent="-274320" algn="just">
              <a:lnSpc>
                <a:spcPct val="150000"/>
              </a:lnSpc>
              <a:buFont typeface="Wingdings 2"/>
              <a:buChar char=""/>
              <a:defRPr/>
            </a:pPr>
            <a:r>
              <a:rPr lang="he-IL" dirty="0"/>
              <a:t>הבניית מרחב</a:t>
            </a:r>
          </a:p>
          <a:p>
            <a:pPr marL="274320" indent="-274320" algn="just">
              <a:lnSpc>
                <a:spcPct val="150000"/>
              </a:lnSpc>
              <a:buFont typeface="Wingdings 2"/>
              <a:buChar char=""/>
              <a:defRPr/>
            </a:pPr>
            <a:r>
              <a:rPr lang="he-IL" dirty="0"/>
              <a:t>הבניית זמן</a:t>
            </a:r>
          </a:p>
          <a:p>
            <a:pPr marL="274320" indent="-274320" algn="just">
              <a:lnSpc>
                <a:spcPct val="150000"/>
              </a:lnSpc>
              <a:buFont typeface="Wingdings 2"/>
              <a:buChar char=""/>
              <a:defRPr/>
            </a:pPr>
            <a:r>
              <a:rPr lang="he-IL" dirty="0"/>
              <a:t>הבנייה של מטלה</a:t>
            </a:r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0031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/>
              <a:t>הבניית המרחב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457200">
              <a:lnSpc>
                <a:spcPct val="150000"/>
              </a:lnSpc>
              <a:defRPr/>
            </a:pPr>
            <a:r>
              <a:rPr lang="he-IL" sz="3200" b="1" dirty="0"/>
              <a:t>מבנה ויזואלי</a:t>
            </a:r>
          </a:p>
          <a:p>
            <a:pPr marL="731520" lvl="1" indent="-457200">
              <a:lnSpc>
                <a:spcPct val="150000"/>
              </a:lnSpc>
              <a:defRPr/>
            </a:pPr>
            <a:r>
              <a:rPr lang="he-IL" sz="3200" b="1" dirty="0"/>
              <a:t>אזור מעבר</a:t>
            </a:r>
          </a:p>
          <a:p>
            <a:pPr marL="731520" lvl="1" indent="-457200">
              <a:lnSpc>
                <a:spcPct val="150000"/>
              </a:lnSpc>
              <a:defRPr/>
            </a:pPr>
            <a:r>
              <a:rPr lang="he-IL" sz="3200" b="1" dirty="0"/>
              <a:t>התאמה לגיל ולהתפתחות </a:t>
            </a:r>
          </a:p>
          <a:p>
            <a:pPr marL="731520" lvl="1" indent="-457200">
              <a:lnSpc>
                <a:spcPct val="150000"/>
              </a:lnSpc>
              <a:defRPr/>
            </a:pPr>
            <a:r>
              <a:rPr lang="he-IL" sz="3200" b="1" dirty="0"/>
              <a:t>התאמה לצרכים האישיים של כל תלמיד</a:t>
            </a:r>
            <a:endParaRPr lang="en-US" sz="3200" b="1" dirty="0"/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7754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/>
              <a:t>הבניית הזמן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1520" lvl="1" indent="-457200">
              <a:lnSpc>
                <a:spcPct val="150000"/>
              </a:lnSpc>
              <a:defRPr/>
            </a:pPr>
            <a:r>
              <a:rPr lang="he-IL" sz="3200" b="1" dirty="0" smtClean="0"/>
              <a:t>  ארגון </a:t>
            </a:r>
            <a:r>
              <a:rPr lang="he-IL" sz="3200" b="1" dirty="0"/>
              <a:t>ותכנון סדר היום</a:t>
            </a:r>
          </a:p>
          <a:p>
            <a:pPr marL="731520" lvl="1" indent="-457200">
              <a:lnSpc>
                <a:spcPct val="150000"/>
              </a:lnSpc>
              <a:defRPr/>
            </a:pPr>
            <a:r>
              <a:rPr lang="he-IL" sz="3200" b="1" dirty="0"/>
              <a:t>  מערכות חזותיות</a:t>
            </a:r>
          </a:p>
          <a:p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he-IL" smtClean="0"/>
              <a:t>מיכל לואיס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3737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</TotalTime>
  <Words>705</Words>
  <Application>Microsoft Office PowerPoint</Application>
  <PresentationFormat>‫הצגה על המסך (4:3)</PresentationFormat>
  <Paragraphs>149</Paragraphs>
  <Slides>21</Slides>
  <Notes>21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21</vt:i4>
      </vt:variant>
    </vt:vector>
  </HeadingPairs>
  <TitlesOfParts>
    <vt:vector size="22" baseType="lpstr">
      <vt:lpstr>ערכת נושא Office</vt:lpstr>
      <vt:lpstr>שימוש בכלים המותאמים  לתלמידים עם ASD  TEACCH, ABA   מאת: מיכל לואיס</vt:lpstr>
      <vt:lpstr>TEACCH</vt:lpstr>
      <vt:lpstr>השפעת התרבות והחברה על התנהגות אנשים</vt:lpstr>
      <vt:lpstr>אוטיזם כסוג של תרבות</vt:lpstr>
      <vt:lpstr>חלק ממאפייני האוכלוסיה </vt:lpstr>
      <vt:lpstr>4 האלמנטים ההכרחיים ב TEACCH</vt:lpstr>
      <vt:lpstr>רמות הבנייה</vt:lpstr>
      <vt:lpstr>הבניית המרחב</vt:lpstr>
      <vt:lpstr>הבניית הזמן</vt:lpstr>
      <vt:lpstr>הבניית המטלה</vt:lpstr>
      <vt:lpstr>לסיכום גישת TEACCH:</vt:lpstr>
      <vt:lpstr>ABA</vt:lpstr>
      <vt:lpstr>עקרעקרונועיצוב התנהגות עקרונות עיצוב התנהגותונותעיצוב התנהגות </vt:lpstr>
      <vt:lpstr>לפני כל התערבות יש להחליט</vt:lpstr>
      <vt:lpstr>מצגת של PowerPoint</vt:lpstr>
      <vt:lpstr>משתנים הכרחיים בבניית תכנית</vt:lpstr>
      <vt:lpstr>המשך- משתנים הכרחיים בבניית תכנית</vt:lpstr>
      <vt:lpstr>אחריות/ משמעות: התייחסות ע"פ רמות תפקוד</vt:lpstr>
      <vt:lpstr>סיכום ABA</vt:lpstr>
      <vt:lpstr>סיכום</vt:lpstr>
      <vt:lpstr>רשימה ביבליוגרפית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שימוש בכלים המותאמים לתלמידים עם ASD</dc:title>
  <dc:creator>user</dc:creator>
  <cp:lastModifiedBy>gen</cp:lastModifiedBy>
  <cp:revision>11</cp:revision>
  <dcterms:created xsi:type="dcterms:W3CDTF">2012-12-30T08:30:17Z</dcterms:created>
  <dcterms:modified xsi:type="dcterms:W3CDTF">2014-08-03T08:00:27Z</dcterms:modified>
</cp:coreProperties>
</file>