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9144000"/>
  <p:notesSz cx="6858000" cy="9144000"/>
  <p:embeddedFontLst>
    <p:embeddedFont>
      <p:font typeface="Tahoma"/>
      <p:regular r:id="rId35"/>
      <p:bold r:id="rId36"/>
    </p:embeddedFont>
    <p:embeddedFont>
      <p:font typeface="Arial Black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jSphB+SmSq1EpsmY2zWfDi0jk2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CC48EDD-05BD-4B82-8BE7-AB8E8575623D}">
  <a:tblStyle styleId="{2CC48EDD-05BD-4B82-8BE7-AB8E8575623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Tahoma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ArialBlack-regular.fntdata"/><Relationship Id="rId14" Type="http://schemas.openxmlformats.org/officeDocument/2006/relationships/slide" Target="slides/slide8.xml"/><Relationship Id="rId36" Type="http://schemas.openxmlformats.org/officeDocument/2006/relationships/font" Target="fonts/Tahoma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לחלק טבלת השוואה עם ADHD</a:t>
            </a:r>
            <a:endParaRPr/>
          </a:p>
        </p:txBody>
      </p:sp>
      <p:sp>
        <p:nvSpPr>
          <p:cNvPr id="209" name="Google Shape;209;p1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3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3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3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3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0.gif"/><Relationship Id="rId5" Type="http://schemas.openxmlformats.org/officeDocument/2006/relationships/image" Target="../media/image13.gif"/><Relationship Id="rId6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5" Type="http://schemas.openxmlformats.org/officeDocument/2006/relationships/image" Target="../media/image18.png"/><Relationship Id="rId6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gif"/><Relationship Id="rId4" Type="http://schemas.openxmlformats.org/officeDocument/2006/relationships/image" Target="../media/image26.gif"/><Relationship Id="rId5" Type="http://schemas.openxmlformats.org/officeDocument/2006/relationships/image" Target="../media/image22.gif"/><Relationship Id="rId6" Type="http://schemas.openxmlformats.org/officeDocument/2006/relationships/image" Target="../media/image21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gif"/><Relationship Id="rId4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685800" y="1196753"/>
            <a:ext cx="7772400" cy="240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br>
              <a:rPr lang="iw-IL" sz="3959">
                <a:latin typeface="Tahoma"/>
                <a:ea typeface="Tahoma"/>
                <a:cs typeface="Tahoma"/>
                <a:sym typeface="Tahoma"/>
              </a:rPr>
            </a:br>
            <a:br>
              <a:rPr lang="iw-IL" sz="3959">
                <a:latin typeface="Tahoma"/>
                <a:ea typeface="Tahoma"/>
                <a:cs typeface="Tahoma"/>
                <a:sym typeface="Tahoma"/>
              </a:rPr>
            </a:br>
            <a:br>
              <a:rPr lang="iw-IL" sz="3959">
                <a:latin typeface="Tahoma"/>
                <a:ea typeface="Tahoma"/>
                <a:cs typeface="Tahoma"/>
                <a:sym typeface="Tahoma"/>
              </a:rPr>
            </a:br>
            <a:endParaRPr sz="3959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04360"/>
            <a:ext cx="9325680" cy="705678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1763688" y="2780928"/>
            <a:ext cx="6048672" cy="1569660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4000" u="none" cap="none" strike="noStrik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קשיים בוויסות חושי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מגי ויגדור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Tahoma"/>
              <a:buNone/>
            </a:pPr>
            <a:r>
              <a:rPr lang="iw-IL" sz="3959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תגובתיות יתר תחושתית</a:t>
            </a:r>
            <a:br>
              <a:rPr lang="iw-IL" sz="3959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iw-IL" sz="3959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sensory over responsivity</a:t>
            </a:r>
            <a:endParaRPr sz="3959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❖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אצל ילדים בעלי רגישות יתר הגירוי יקלט מוקדם יותר, בעוצמה גבוהה יותר ולמשך זמן ממושך יותר.</a:t>
            </a:r>
            <a:endParaRPr/>
          </a:p>
          <a:p>
            <a:pPr indent="-342900" lvl="0" marL="342900" rtl="1" algn="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❖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יש לצפות לתגובות של חרדה, מתח ואי נוחות.</a:t>
            </a:r>
            <a:endParaRPr/>
          </a:p>
          <a:p>
            <a:pPr indent="-342900" lvl="0" marL="342900" rtl="1" algn="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❖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התגובות לגירוי אברסיבי יהיה תגובות ראשוניות של איום, של הישרדות:</a:t>
            </a:r>
            <a:br>
              <a:rPr lang="iw-IL" sz="2960">
                <a:latin typeface="Tahoma"/>
                <a:ea typeface="Tahoma"/>
                <a:cs typeface="Tahoma"/>
                <a:sym typeface="Tahoma"/>
              </a:rPr>
            </a:b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 שלושת ה -F               freeze, fight, flight  </a:t>
            </a:r>
            <a:br>
              <a:rPr lang="iw-IL" sz="2960">
                <a:latin typeface="Tahoma"/>
                <a:ea typeface="Tahoma"/>
                <a:cs typeface="Tahoma"/>
                <a:sym typeface="Tahoma"/>
              </a:rPr>
            </a:b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כל ילד יגיב בהתאם לאסטרטגיה המועדפת עליו. </a:t>
            </a:r>
            <a:endParaRPr/>
          </a:p>
        </p:txBody>
      </p:sp>
      <p:pic>
        <p:nvPicPr>
          <p:cNvPr descr="C:\Users\moshev\AppData\Local\Microsoft\Windows\Temporary Internet Files\Content.IE5\GU4HAMTO\MC900320032[1].wmf" id="153" name="Google Shape;1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563" y="427038"/>
            <a:ext cx="838200" cy="88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type="title"/>
          </p:nvPr>
        </p:nvSpPr>
        <p:spPr>
          <a:xfrm>
            <a:off x="490714" y="273272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Tahoma"/>
              <a:buNone/>
            </a:pPr>
            <a:r>
              <a:rPr lang="iw-IL" sz="3959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מאפיינים של מגיבי יתר</a:t>
            </a:r>
            <a:endParaRPr/>
          </a:p>
        </p:txBody>
      </p:sp>
      <p:sp>
        <p:nvSpPr>
          <p:cNvPr id="159" name="Google Shape;159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התנגדות גדולה לשינוי כי בשינוי טמונה סכנה.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תופעות של פרפקציוניזם וכפייתיות כי המוכר נותן תחושת בטחון.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עוררות יתר כל הזמן, אפילו בשינה- כמיגננה.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קושי גדול להתאים את התגובה לעוצמת הגירוי גם בשל עוררות היתר וגם בשל העוצמה שבה נחווה הגירוי. 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רתיעה מפני פעילויות יום יום כמו צחצוח שיניים, סרוק, מקלחת....</a:t>
            </a:r>
            <a:endParaRPr/>
          </a:p>
          <a:p>
            <a:pPr indent="-154940" lvl="0" marL="342900" rtl="1" algn="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154940" lvl="0" marL="342900" rtl="1" algn="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  <p:pic>
        <p:nvPicPr>
          <p:cNvPr descr="C:\Users\moshev\AppData\Local\Microsoft\Windows\Temporary Internet Files\Content.IE5\51VI04QS\MC900330300[1].wmf" id="160" name="Google Shape;1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0" y="116632"/>
            <a:ext cx="892175" cy="1753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shev\AppData\Local\Microsoft\Windows\Temporary Internet Files\Content.IE5\1WSQT72Z\MC900215862[1].wmf" id="161" name="Google Shape;16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1905" y="5589386"/>
            <a:ext cx="1470966" cy="1124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shev\AppData\Local\Microsoft\Windows\Temporary Internet Files\Content.IE5\1WSQT72Z\MC900370844[1].wmf" id="162" name="Google Shape;16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1520" y="4173921"/>
            <a:ext cx="1069351" cy="184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shev\AppData\Local\Microsoft\Windows\Temporary Internet Files\Content.IE5\GU4HAMTO\MC900320032[1].wmf" id="163" name="Google Shape;16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372" y="381038"/>
            <a:ext cx="838200" cy="887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>
            <p:ph type="title"/>
          </p:nvPr>
        </p:nvSpPr>
        <p:spPr>
          <a:xfrm>
            <a:off x="457200" y="66623"/>
            <a:ext cx="8229600" cy="1363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ahoma"/>
              <a:buNone/>
            </a:pPr>
            <a:r>
              <a:rPr lang="iw-IL" sz="2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המשך</a:t>
            </a:r>
            <a:endParaRPr/>
          </a:p>
        </p:txBody>
      </p:sp>
      <p:sp>
        <p:nvSpPr>
          <p:cNvPr id="169" name="Google Shape;169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iw-IL" sz="2720">
                <a:latin typeface="Tahoma"/>
                <a:ea typeface="Tahoma"/>
                <a:cs typeface="Tahoma"/>
                <a:sym typeface="Tahoma"/>
              </a:rPr>
              <a:t>בררנות באוכל. תגובה עוצמתית לנגיעה של הפירה בשניצל. בררנות כלפי מרקמים שונים של מאכלים.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iw-IL" sz="2720">
                <a:latin typeface="Tahoma"/>
                <a:ea typeface="Tahoma"/>
                <a:cs typeface="Tahoma"/>
                <a:sym typeface="Tahoma"/>
              </a:rPr>
              <a:t>ריחות שונים, אפילו של בושם עשויים לעורר בחילה.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iw-IL" sz="2720">
                <a:latin typeface="Tahoma"/>
                <a:ea typeface="Tahoma"/>
                <a:cs typeface="Tahoma"/>
                <a:sym typeface="Tahoma"/>
              </a:rPr>
              <a:t>רתיעה מאירועים חברתיים רבי משתתפים.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iw-IL" sz="2720">
                <a:latin typeface="Tahoma"/>
                <a:ea typeface="Tahoma"/>
                <a:cs typeface="Tahoma"/>
                <a:sym typeface="Tahoma"/>
              </a:rPr>
              <a:t>רתיעה מהליכה לקניון או עצבנות רבה בהיותם בו.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iw-IL" sz="2720">
                <a:latin typeface="Tahoma"/>
                <a:ea typeface="Tahoma"/>
                <a:cs typeface="Tahoma"/>
                <a:sym typeface="Tahoma"/>
              </a:rPr>
              <a:t>רעש פתאומי כמו סירנה או שואב אבק גורם לתגובת חרדה ובהלה "מוגזמת".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iw-IL" sz="2720">
                <a:latin typeface="Tahoma"/>
                <a:ea typeface="Tahoma"/>
                <a:cs typeface="Tahoma"/>
                <a:sym typeface="Tahoma"/>
              </a:rPr>
              <a:t>הימנעות מנדנדות, מגלשה...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iw-IL" sz="2720">
                <a:latin typeface="Tahoma"/>
                <a:ea typeface="Tahoma"/>
                <a:cs typeface="Tahoma"/>
                <a:sym typeface="Tahoma"/>
              </a:rPr>
              <a:t>תגובה עוצמתית מהבהוב של פלורסנט....</a:t>
            </a:r>
            <a:endParaRPr/>
          </a:p>
          <a:p>
            <a:pPr indent="-170180" lvl="0" marL="342900" rtl="1" algn="r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</p:txBody>
      </p:sp>
      <p:pic>
        <p:nvPicPr>
          <p:cNvPr descr="C:\Users\moshev\AppData\Local\Microsoft\Windows\Temporary Internet Files\Content.IE5\1IOY11FJ\MC900013641[1].wmf" id="170" name="Google Shape;1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338" y="4632325"/>
            <a:ext cx="1870422" cy="1460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shev\AppData\Local\Microsoft\Windows\Temporary Internet Files\Content.IE5\ZJRDJF3R\MM900284047[1].gif" id="171" name="Google Shape;17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" y="260648"/>
            <a:ext cx="1629569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shev\AppData\Local\Microsoft\Windows\Temporary Internet Files\Content.IE5\1WSQT72Z\MM900283677[1].gif" id="172" name="Google Shape;17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8224" y="94320"/>
            <a:ext cx="1800200" cy="1318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shev\AppData\Local\Microsoft\Windows\Temporary Internet Files\Content.IE5\GU4HAMTO\MC900320032[1].wmf" id="173" name="Google Shape;17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27300" y="381000"/>
            <a:ext cx="838200" cy="887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w-IL">
                <a:solidFill>
                  <a:srgbClr val="FF0000"/>
                </a:solidFill>
              </a:rPr>
              <a:t>ההתנהגות של הילד תכלול לעתים</a:t>
            </a:r>
            <a:r>
              <a:rPr lang="iw-IL"/>
              <a:t>:</a:t>
            </a:r>
            <a:endParaRPr/>
          </a:p>
        </p:txBody>
      </p:sp>
      <p:sp>
        <p:nvSpPr>
          <p:cNvPr id="179" name="Google Shape;179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❖"/>
            </a:pPr>
            <a:r>
              <a:rPr lang="iw-IL" sz="2960"/>
              <a:t>	</a:t>
            </a: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תוקפנות או אימפולסיביות כאשר מוצף</a:t>
            </a:r>
            <a:br>
              <a:rPr lang="iw-IL" sz="2960">
                <a:latin typeface="Tahoma"/>
                <a:ea typeface="Tahoma"/>
                <a:cs typeface="Tahoma"/>
                <a:sym typeface="Tahoma"/>
              </a:rPr>
            </a:b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     תחושתית.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❖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	רגזנות, זעף, מצבי רוח. 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❖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    מאד לא צפוי.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❖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	הימנעות מפעילות חברתית קבוצתית. </a:t>
            </a:r>
            <a:br>
              <a:rPr lang="iw-IL" sz="2960">
                <a:latin typeface="Tahoma"/>
                <a:ea typeface="Tahoma"/>
                <a:cs typeface="Tahoma"/>
                <a:sym typeface="Tahoma"/>
              </a:rPr>
            </a:b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     לא  חברותי.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❖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lang="iw-IL" sz="2960">
                <a:latin typeface="Tahoma"/>
                <a:ea typeface="Tahoma"/>
                <a:cs typeface="Tahoma"/>
                <a:sym typeface="Tahoma"/>
              </a:rPr>
              <a:t>חרדה</a:t>
            </a: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 וחשש להתנסות בדברים חדשים.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❖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	מצב רוח ירוד משינויים לא צפויים</a:t>
            </a:r>
            <a:br>
              <a:rPr lang="iw-IL" sz="2960">
                <a:latin typeface="Tahoma"/>
                <a:ea typeface="Tahoma"/>
                <a:cs typeface="Tahoma"/>
                <a:sym typeface="Tahoma"/>
              </a:rPr>
            </a:b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     ומעברים.</a:t>
            </a:r>
            <a:endParaRPr/>
          </a:p>
          <a:p>
            <a:pPr indent="-154940" lvl="0" marL="342900" rtl="1" algn="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:\Users\moshev\AppData\Local\Microsoft\Windows\Temporary Internet Files\Content.IE5\E1W23YQ3\MC900440488[1].wmf" id="180" name="Google Shape;1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332" y="4835720"/>
            <a:ext cx="1394332" cy="1833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shev\AppData\Local\Microsoft\Windows\Temporary Internet Files\Content.IE5\GU4HAMTO\MC900320032[1].wmf" id="181" name="Google Shape;18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550" y="539750"/>
            <a:ext cx="838200" cy="887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iw-IL" sz="2400">
                <a:solidFill>
                  <a:srgbClr val="FF0000"/>
                </a:solidFill>
              </a:rPr>
              <a:t>המשך</a:t>
            </a:r>
            <a:endParaRPr/>
          </a:p>
        </p:txBody>
      </p:sp>
      <p:sp>
        <p:nvSpPr>
          <p:cNvPr id="187" name="Google Shape;18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הילדים מועדים לתיוגים פסיכיאטריים, אם לא מטופלים בזמן.</a:t>
            </a:r>
            <a:endParaRPr/>
          </a:p>
          <a:p>
            <a:pPr indent="0" lvl="0" marL="0" rtl="1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גם בגלל החרדות וגם בגלל הכפייתיות.</a:t>
            </a:r>
            <a:endParaRPr/>
          </a:p>
        </p:txBody>
      </p:sp>
      <p:pic>
        <p:nvPicPr>
          <p:cNvPr descr="C:\Users\moshev\AppData\Local\Microsoft\Windows\Temporary Internet Files\Content.IE5\GU4HAMTO\MC900320032[1].wmf" id="188" name="Google Shape;1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381000"/>
            <a:ext cx="838200" cy="887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/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3959"/>
              <a:buFont typeface="Tahoma"/>
              <a:buNone/>
            </a:pPr>
            <a:r>
              <a:rPr lang="iw-IL" sz="3959">
                <a:solidFill>
                  <a:srgbClr val="CC00CC"/>
                </a:solidFill>
                <a:latin typeface="Tahoma"/>
                <a:ea typeface="Tahoma"/>
                <a:cs typeface="Tahoma"/>
                <a:sym typeface="Tahoma"/>
              </a:rPr>
              <a:t>מחפשי תחושה </a:t>
            </a:r>
            <a:br>
              <a:rPr lang="iw-IL" sz="3959">
                <a:solidFill>
                  <a:srgbClr val="CC00CC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iw-IL" sz="3959">
                <a:solidFill>
                  <a:srgbClr val="CC00CC"/>
                </a:solidFill>
                <a:latin typeface="Tahoma"/>
                <a:ea typeface="Tahoma"/>
                <a:cs typeface="Tahoma"/>
                <a:sym typeface="Tahoma"/>
              </a:rPr>
              <a:t>sensory seeking</a:t>
            </a:r>
            <a:br>
              <a:rPr lang="iw-IL" sz="3959">
                <a:solidFill>
                  <a:srgbClr val="CC00CC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3959">
              <a:solidFill>
                <a:srgbClr val="CC00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4" name="Google Shape;194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הקבוצה מורכבת מתת קבוצה של מגיבי היתר ותת קבוצה של התת מגיבים.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מגיבי היתר מחפשים תחושה כדי להשיג שליטה.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התת מגיבים מחפשים תחושה כדי להרגיש את גופם ולאפשר להם ריכוז טוב יותר.</a:t>
            </a:r>
            <a:endParaRPr/>
          </a:p>
        </p:txBody>
      </p:sp>
      <p:pic>
        <p:nvPicPr>
          <p:cNvPr descr="C:\Users\moshev\AppData\Local\Microsoft\Windows\Temporary Internet Files\Content.IE5\E1W23YQ3\MC900383592[1].wmf" id="195" name="Google Shape;1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3" y="349250"/>
            <a:ext cx="739775" cy="8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3240"/>
              <a:buFont typeface="Tahoma"/>
              <a:buNone/>
            </a:pPr>
            <a:r>
              <a:rPr lang="iw-IL" sz="3240">
                <a:solidFill>
                  <a:srgbClr val="CC00CC"/>
                </a:solidFill>
                <a:latin typeface="Tahoma"/>
                <a:ea typeface="Tahoma"/>
                <a:cs typeface="Tahoma"/>
                <a:sym typeface="Tahoma"/>
              </a:rPr>
              <a:t>חיפוש התחושה </a:t>
            </a:r>
            <a:r>
              <a:rPr lang="iw-IL" sz="3240">
                <a:latin typeface="Tahoma"/>
                <a:ea typeface="Tahoma"/>
                <a:cs typeface="Tahoma"/>
                <a:sym typeface="Tahoma"/>
              </a:rPr>
              <a:t>יכול להתבטא בכל אחד מהחושים שהוזכרו.</a:t>
            </a:r>
            <a:br>
              <a:rPr lang="iw-IL" sz="3240">
                <a:latin typeface="Tahoma"/>
                <a:ea typeface="Tahoma"/>
                <a:cs typeface="Tahoma"/>
                <a:sym typeface="Tahoma"/>
              </a:rPr>
            </a:br>
            <a:r>
              <a:rPr lang="iw-IL" sz="3240">
                <a:latin typeface="Tahoma"/>
                <a:ea typeface="Tahoma"/>
                <a:cs typeface="Tahoma"/>
                <a:sym typeface="Tahoma"/>
              </a:rPr>
              <a:t>למשל</a:t>
            </a:r>
            <a:r>
              <a:rPr lang="iw-IL" sz="3959">
                <a:latin typeface="Tahoma"/>
                <a:ea typeface="Tahoma"/>
                <a:cs typeface="Tahoma"/>
                <a:sym typeface="Tahoma"/>
              </a:rPr>
              <a:t>:</a:t>
            </a:r>
            <a:endParaRPr/>
          </a:p>
        </p:txBody>
      </p:sp>
      <p:pic>
        <p:nvPicPr>
          <p:cNvPr descr="C:\Users\moshev\AppData\Local\Microsoft\Windows\Temporary Internet Files\Content.IE5\JRLOKTT9\MP900448750[1].jpg" id="201" name="Google Shape;2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5162825"/>
            <a:ext cx="1303835" cy="16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ריח חזק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אוכל חריף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מגע בכל דבר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תנועה במרחב, התנדנדות וסיבוביות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מוזיקה חזקה וקצבית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אורות מהבהבים וצבעוניים</a:t>
            </a:r>
            <a:endParaRPr/>
          </a:p>
          <a:p>
            <a:pPr indent="-154940" lvl="0" marL="34290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אם הם מקבוצת התת מגיבים נראה רגיעה כשיש גירויים עוצמתיים וההיפך לגבי </a:t>
            </a:r>
            <a:br>
              <a:rPr lang="iw-IL" sz="2960">
                <a:latin typeface="Tahoma"/>
                <a:ea typeface="Tahoma"/>
                <a:cs typeface="Tahoma"/>
                <a:sym typeface="Tahoma"/>
              </a:rPr>
            </a:b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קבוצת מגיבי היתר.</a:t>
            </a:r>
            <a:endParaRPr/>
          </a:p>
          <a:p>
            <a:pPr indent="-154940" lvl="0" marL="34290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  <p:pic>
        <p:nvPicPr>
          <p:cNvPr descr="C:\Users\moshev\AppData\Local\Microsoft\Windows\Temporary Internet Files\Content.IE5\GU4HAMTO\MP900444196[1].jpg" id="203" name="Google Shape;20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9672" y="908720"/>
            <a:ext cx="172555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shev\AppData\Local\Microsoft\Windows\Temporary Internet Files\Content.IE5\51VI04QS\MC900232056[1].wmf" id="204" name="Google Shape;20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916" y="3011488"/>
            <a:ext cx="1572638" cy="1598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shev\AppData\Local\Microsoft\Windows\Temporary Internet Files\Content.IE5\E1W23YQ3\MC900383592[1].wmf" id="205" name="Google Shape;20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060" y="386110"/>
            <a:ext cx="739775" cy="8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/>
          <p:nvPr/>
        </p:nvSpPr>
        <p:spPr>
          <a:xfrm>
            <a:off x="1475656" y="1800345"/>
            <a:ext cx="66967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/>
          </a:p>
        </p:txBody>
      </p:sp>
      <p:sp>
        <p:nvSpPr>
          <p:cNvPr id="212" name="Google Shape;21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4400"/>
              <a:buFont typeface="Tahoma"/>
              <a:buNone/>
            </a:pPr>
            <a:r>
              <a:rPr lang="iw-IL">
                <a:solidFill>
                  <a:srgbClr val="CC00CC"/>
                </a:solidFill>
                <a:latin typeface="Tahoma"/>
                <a:ea typeface="Tahoma"/>
                <a:cs typeface="Tahoma"/>
                <a:sym typeface="Tahoma"/>
              </a:rPr>
              <a:t>מאפיינים</a:t>
            </a:r>
            <a:endParaRPr/>
          </a:p>
        </p:txBody>
      </p:sp>
      <p:sp>
        <p:nvSpPr>
          <p:cNvPr id="213" name="Google Shape;21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iw-IL" sz="2720">
                <a:latin typeface="Tahoma"/>
                <a:ea typeface="Tahoma"/>
                <a:cs typeface="Tahoma"/>
                <a:sym typeface="Tahoma"/>
              </a:rPr>
              <a:t>ילדים "עושי צרות" – מטפסים, קופצים, רצים, עושים גלגלונים... 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iw-IL" sz="2720">
                <a:latin typeface="Tahoma"/>
                <a:ea typeface="Tahoma"/>
                <a:cs typeface="Tahoma"/>
                <a:sym typeface="Tahoma"/>
              </a:rPr>
              <a:t>מסכנים את עצמם ואת הסביבה.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iw-IL" sz="2720">
                <a:latin typeface="Tahoma"/>
                <a:ea typeface="Tahoma"/>
                <a:cs typeface="Tahoma"/>
                <a:sym typeface="Tahoma"/>
              </a:rPr>
              <a:t>הם נכנסים לטריטוריה של האחר, עוברים "דרך" רהיטים ואנשים ומפעילים כוח רב מהנחוץ. 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iw-IL" sz="2720">
                <a:latin typeface="Tahoma"/>
                <a:ea typeface="Tahoma"/>
                <a:cs typeface="Tahoma"/>
                <a:sym typeface="Tahoma"/>
              </a:rPr>
              <a:t>זכרון העבודה שלהם משובש ויהיו להם קשיים לארגן עצמם לעבודה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iw-IL" sz="2720">
                <a:latin typeface="Tahoma"/>
                <a:ea typeface="Tahoma"/>
                <a:cs typeface="Tahoma"/>
                <a:sym typeface="Tahoma"/>
              </a:rPr>
              <a:t>יהיו להם קשיים להיכנס לשינה והם עשויים להתעורר ללא יכולת להירדם או להירדם באמצע היום מתשישות.</a:t>
            </a:r>
            <a:endParaRPr/>
          </a:p>
          <a:p>
            <a:pPr indent="0" lvl="0" marL="0" rtl="1" algn="r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iw-IL" sz="2720">
                <a:latin typeface="Tahoma"/>
                <a:ea typeface="Tahoma"/>
                <a:cs typeface="Tahoma"/>
                <a:sym typeface="Tahoma"/>
              </a:rPr>
              <a:t>יש בלבול בינם ובין ילדים עם  ADHD</a:t>
            </a:r>
            <a:endParaRPr sz="2720">
              <a:latin typeface="Tahoma"/>
              <a:ea typeface="Tahoma"/>
              <a:cs typeface="Tahoma"/>
              <a:sym typeface="Tahoma"/>
            </a:endParaRPr>
          </a:p>
          <a:p>
            <a:pPr indent="-170180" lvl="0" marL="342900" rtl="1" algn="r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</p:txBody>
      </p:sp>
      <p:pic>
        <p:nvPicPr>
          <p:cNvPr descr="C:\Users\moshev\AppData\Local\Microsoft\Windows\Temporary Internet Files\Content.IE5\E1W23YQ3\MC900383592[1].wmf" id="214" name="Google Shape;2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8375" y="450850"/>
            <a:ext cx="739775" cy="8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400"/>
              <a:buFont typeface="Calibri"/>
              <a:buNone/>
            </a:pPr>
            <a:r>
              <a:rPr lang="iw-IL" sz="2400">
                <a:solidFill>
                  <a:srgbClr val="CC00CC"/>
                </a:solidFill>
              </a:rPr>
              <a:t>המשך</a:t>
            </a:r>
            <a:endParaRPr/>
          </a:p>
        </p:txBody>
      </p:sp>
      <p:sp>
        <p:nvSpPr>
          <p:cNvPr id="220" name="Google Shape;220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דרישה לשבת בשקט מנוגדת לצורך הפזיולוגי שלהם.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בגלל הצורך בתחושה הם מתקשים לסיים משימות, לכן, ההתנסות שלהם באבני היסוד ללמידה מועטה, דבר שגורר אחריו "כאילו" איחור התפתחותי ופערים לימודיים.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רבים מהם מתוייגים כ- ODD דבר שמתגלה כנבואה שמגשימה את עצמה.</a:t>
            </a:r>
            <a:endParaRPr/>
          </a:p>
        </p:txBody>
      </p:sp>
      <p:pic>
        <p:nvPicPr>
          <p:cNvPr descr="C:\Users\moshev\AppData\Local\Microsoft\Windows\Temporary Internet Files\Content.IE5\E1W23YQ3\MC900383592[1].wmf" id="221" name="Google Shape;2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2963" y="506413"/>
            <a:ext cx="739775" cy="8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Google Shape;226;p19"/>
          <p:cNvGraphicFramePr/>
          <p:nvPr/>
        </p:nvGraphicFramePr>
        <p:xfrm>
          <a:off x="1033548" y="4766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{2CC48EDD-05BD-4B82-8BE7-AB8E8575623D}</a:tableStyleId>
              </a:tblPr>
              <a:tblGrid>
                <a:gridCol w="2043500"/>
                <a:gridCol w="2612475"/>
                <a:gridCol w="2439225"/>
              </a:tblGrid>
              <a:tr h="64807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התנהגות בשני סוגי ההפרעה</a:t>
                      </a:r>
                      <a:endParaRPr b="1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התנהגות של </a:t>
                      </a:r>
                      <a:r>
                        <a:rPr b="1" lang="iw-IL" sz="1800" u="none" cap="none" strike="noStrike">
                          <a:solidFill>
                            <a:srgbClr val="CC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מחפשי תחושה</a:t>
                      </a:r>
                      <a:endParaRPr b="1" sz="1800" u="none" cap="none" strike="noStrike">
                        <a:solidFill>
                          <a:srgbClr val="CC00CC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התנהגות של ADHD</a:t>
                      </a:r>
                      <a:endParaRPr/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b="1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77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פועל באימפולסיביות</a:t>
                      </a:r>
                      <a:endParaRPr b="0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יכול להפסיק התנהגות כזו אם הקלט התחושתי מספק </a:t>
                      </a:r>
                      <a:endParaRPr b="0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אינו יכול להפסיק התנהגות כזו בלי קשר לקלט הסנסורי</a:t>
                      </a:r>
                      <a:endParaRPr b="0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017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פעיל בצורה יוצאת דופן</a:t>
                      </a:r>
                      <a:endParaRPr b="0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חושק בפעילויות בעלות הקשר תחושתי</a:t>
                      </a:r>
                      <a:endParaRPr b="0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חושק בחידושים ופעילויות לאו דווקא עם הקשר סנסורי.</a:t>
                      </a:r>
                      <a:endParaRPr b="0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017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נראה לא מאורגן</a:t>
                      </a:r>
                      <a:endParaRPr b="0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נראה מאורגן יותר אחרי שקיבל קלט סנסורי</a:t>
                      </a:r>
                      <a:endParaRPr b="0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אינו נראה מאורגן יותר אחרי קבלת קלט סנסורי</a:t>
                      </a:r>
                      <a:endParaRPr b="0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8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חסר סבלנות ותובעני</a:t>
                      </a:r>
                      <a:endParaRPr b="0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סבלני יותר אם מקבל בתדירות  משך של קלט סנסורי הולם ומשמעותי בעת ההמתנה</a:t>
                      </a:r>
                      <a:endParaRPr b="0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מתקשה לחכות או להמתין לתורו. מצליח טוב יותר להתמודד אחרי קבלת קלט קוגניטיבי מאשר קלט סנסורי.</a:t>
                      </a:r>
                      <a:endParaRPr b="0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07900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מגלה קושי בשליטה עצמית</a:t>
                      </a:r>
                      <a:endParaRPr b="0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נוגע, מושך ו/או דוחף אנשים וחפצים. נראה שזקוק לגירוי טקטילי בעצמה גדולה יותר מאנשים אחרים</a:t>
                      </a:r>
                      <a:endParaRPr b="0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נוטה לדבר כל הזמן, מתפרץ לדברי אחרים באימפולסיביות, מתקשה להמתין לתורו בשיחה.</a:t>
                      </a:r>
                      <a:endParaRPr b="0"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31825" marL="318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iw-IL" sz="3959">
                <a:latin typeface="Tahoma"/>
                <a:ea typeface="Tahoma"/>
                <a:cs typeface="Tahoma"/>
                <a:sym typeface="Tahoma"/>
              </a:rPr>
              <a:t>מהו ויסות חושי תקין? </a:t>
            </a:r>
            <a:br>
              <a:rPr lang="iw-IL" sz="3959">
                <a:latin typeface="Tahoma"/>
                <a:ea typeface="Tahoma"/>
                <a:cs typeface="Tahoma"/>
                <a:sym typeface="Tahoma"/>
              </a:rPr>
            </a:br>
            <a:endParaRPr sz="3959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היכולת לקלוט ולארגן את המידע שמגיע </a:t>
            </a:r>
            <a:br>
              <a:rPr lang="iw-IL">
                <a:latin typeface="Tahoma"/>
                <a:ea typeface="Tahoma"/>
                <a:cs typeface="Tahoma"/>
                <a:sym typeface="Tahoma"/>
              </a:rPr>
            </a:br>
            <a:r>
              <a:rPr lang="iw-IL">
                <a:latin typeface="Tahoma"/>
                <a:ea typeface="Tahoma"/>
                <a:cs typeface="Tahoma"/>
                <a:sym typeface="Tahoma"/>
              </a:rPr>
              <a:t>( מבפנים או מבחוץ) 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להפיק ממנו תגובה, התנהגותית , ללא מאמץ מיוחד, שהולמת את עוצמת הגירוי.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התגובה ההתנהגותית לוקחת בחשבון את המאפיינים התרבותיים, </a:t>
            </a:r>
            <a:br>
              <a:rPr lang="iw-IL">
                <a:latin typeface="Tahoma"/>
                <a:ea typeface="Tahoma"/>
                <a:cs typeface="Tahoma"/>
                <a:sym typeface="Tahoma"/>
              </a:rPr>
            </a:br>
            <a:r>
              <a:rPr lang="iw-IL">
                <a:latin typeface="Tahoma"/>
                <a:ea typeface="Tahoma"/>
                <a:cs typeface="Tahoma"/>
                <a:sym typeface="Tahoma"/>
              </a:rPr>
              <a:t>האנושיים והסביבתיים </a:t>
            </a:r>
            <a:br>
              <a:rPr lang="iw-IL">
                <a:latin typeface="Tahoma"/>
                <a:ea typeface="Tahoma"/>
                <a:cs typeface="Tahoma"/>
                <a:sym typeface="Tahoma"/>
              </a:rPr>
            </a:br>
            <a:r>
              <a:rPr lang="iw-IL">
                <a:latin typeface="Tahoma"/>
                <a:ea typeface="Tahoma"/>
                <a:cs typeface="Tahoma"/>
                <a:sym typeface="Tahoma"/>
              </a:rPr>
              <a:t>ברגע נתון.</a:t>
            </a:r>
            <a:endParaRPr/>
          </a:p>
          <a:p>
            <a:pPr indent="-1397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oshev\AppData\Local\Microsoft\Windows\Temporary Internet Files\Content.IE5\QA9OCMYZ\MC900128388[1].wmf"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4293096"/>
            <a:ext cx="3563888" cy="270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959"/>
              <a:buFont typeface="Tahoma"/>
              <a:buNone/>
            </a:pPr>
            <a:r>
              <a:rPr lang="iw-IL" sz="3959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תת תגובתיות  </a:t>
            </a:r>
            <a:br>
              <a:rPr lang="iw-IL" sz="3959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iw-IL" sz="3959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sensory under responsivity</a:t>
            </a:r>
            <a:br>
              <a:rPr lang="iw-IL" sz="3959">
                <a:latin typeface="Tahoma"/>
                <a:ea typeface="Tahoma"/>
                <a:cs typeface="Tahoma"/>
                <a:sym typeface="Tahoma"/>
              </a:rPr>
            </a:br>
            <a:endParaRPr sz="3959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2" name="Google Shape;232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iw-IL" sz="2480">
                <a:latin typeface="Tahoma"/>
                <a:ea typeface="Tahoma"/>
                <a:cs typeface="Tahoma"/>
                <a:sym typeface="Tahoma"/>
              </a:rPr>
              <a:t>נקבל תגובה מאוחרת ובעוצמה פחותה ואיטית, יחסית.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iw-IL" sz="2480">
                <a:latin typeface="Tahoma"/>
                <a:ea typeface="Tahoma"/>
                <a:cs typeface="Tahoma"/>
                <a:sym typeface="Tahoma"/>
              </a:rPr>
              <a:t>הם לא ייבכו אחרי פציעה.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iw-IL" sz="2480">
                <a:latin typeface="Tahoma"/>
                <a:ea typeface="Tahoma"/>
                <a:cs typeface="Tahoma"/>
                <a:sym typeface="Tahoma"/>
              </a:rPr>
              <a:t>המודעות שלהם לקור, חום, וסכנה מועטה.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iw-IL" sz="2480">
                <a:latin typeface="Tahoma"/>
                <a:ea typeface="Tahoma"/>
                <a:cs typeface="Tahoma"/>
                <a:sym typeface="Tahoma"/>
              </a:rPr>
              <a:t>העניין החברתי שלהם מועט והם יימצאו לבד, בעולם שלהם.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iw-IL" sz="2480">
                <a:latin typeface="Tahoma"/>
                <a:ea typeface="Tahoma"/>
                <a:cs typeface="Tahoma"/>
                <a:sym typeface="Tahoma"/>
              </a:rPr>
              <a:t>נראה חוסר עניין בולט בפעילות פיזית.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iw-IL" sz="2480">
                <a:latin typeface="Tahoma"/>
                <a:ea typeface="Tahoma"/>
                <a:cs typeface="Tahoma"/>
                <a:sym typeface="Tahoma"/>
              </a:rPr>
              <a:t>הם יראו אדישים לסובב אותם.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iw-IL" sz="2480">
                <a:latin typeface="Tahoma"/>
                <a:ea typeface="Tahoma"/>
                <a:cs typeface="Tahoma"/>
                <a:sym typeface="Tahoma"/>
              </a:rPr>
              <a:t>כל עוד לא דורשים מהם, הם לא יתלוננו או יטרידו ולכן מאותרים מאוחר.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iw-IL" sz="2480">
                <a:latin typeface="Tahoma"/>
                <a:ea typeface="Tahoma"/>
                <a:cs typeface="Tahoma"/>
                <a:sym typeface="Tahoma"/>
              </a:rPr>
              <a:t>כאשר כועסים עליהם על איטיות לא מקבלים שיפור בתפקוד.</a:t>
            </a:r>
            <a:endParaRPr/>
          </a:p>
        </p:txBody>
      </p:sp>
      <p:pic>
        <p:nvPicPr>
          <p:cNvPr descr="C:\Users\moshev\AppData\Local\Microsoft\Windows\Temporary Internet Files\Content.IE5\QI3B9VVF\MC900383564[1].wmf" id="233" name="Google Shape;23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700" y="292100"/>
            <a:ext cx="614363" cy="884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Google Shape;238;p21"/>
          <p:cNvGraphicFramePr/>
          <p:nvPr/>
        </p:nvGraphicFramePr>
        <p:xfrm>
          <a:off x="902356" y="4046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{2CC48EDD-05BD-4B82-8BE7-AB8E8575623D}</a:tableStyleId>
              </a:tblPr>
              <a:tblGrid>
                <a:gridCol w="2169525"/>
                <a:gridCol w="2882200"/>
                <a:gridCol w="2564000"/>
              </a:tblGrid>
              <a:tr h="864100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התנהגות מוכרת בשני סוגי ההפרעה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התנהגות של </a:t>
                      </a:r>
                      <a:r>
                        <a:rPr b="1" lang="iw-IL" sz="1800" u="none" cap="none" strike="noStrike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תת תגובתיים</a:t>
                      </a:r>
                      <a:endParaRPr sz="1800" u="none" cap="none" strike="noStrike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התנהגות של ADD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0000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לא עוקב אחרי משימות עד הסוף ולא מסיים לבצען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לא רוצה ליזום פעילויות אבל יכול להיצמד למשימה כאשר מקבל תיווך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יכול להתחיל פעילות אך לא לסיימה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8000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יש לו קשיים בשמירה על קשב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לעתים קרובות במצב הלם ומבוכה: נראה כלא מתעניין מספיק בחומר על מנת להתמקד בו.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מתעניין אך מבצע טעויות של חוסר תשומת לב: מוסח בקלות.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6000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נראה כלא מתעניין ומתנגד לשיתוף פעולה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לעתים קרובות מעוייף ונראה כעצל, משועמם וחסר מוטיבציה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חולם בהקיץ ונראה בעולם אחר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40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אינו מצליח לעקוב היטב אחרי הוראות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לא שם לב להוראות שניתנו: יש לו קושי באבחנה בין קולות וצלילים או שיש לו קושי בתכנון מוטורי ולכן נראה כבעל קושי לבצע הוראות.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מתחיל בביצוע אך מתקשה בלזכור בעל פה  רשימת הוראות ארוכה: בקשיי הביצוע אין מרכיב מוטורי.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4000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אינו מבצע משימות שגרתיות בזמן סביר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מכיר את סדר ביצוע המשימות אך מאד איטי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לעתים קרובות שוכח או הולך לאיבוד בדרך אך כאשר ממוקד מצליח לבצע בזמן סביר</a:t>
                      </a:r>
                      <a:endParaRPr sz="18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29100" marL="291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C:\Users\moshev\AppData\Local\Microsoft\Windows\Temporary Internet Files\Content.IE5\QI3B9VVF\MC900383564[1].wmf" id="239" name="Google Shape;2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4611" y="495300"/>
            <a:ext cx="487364" cy="70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אם התופעה תאותר מוקדם:</a:t>
            </a:r>
            <a:endParaRPr/>
          </a:p>
        </p:txBody>
      </p:sp>
      <p:sp>
        <p:nvSpPr>
          <p:cNvPr id="245" name="Google Shape;245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תתאפשר התקשרות ראשונית</a:t>
            </a:r>
            <a:br>
              <a:rPr lang="iw-IL">
                <a:latin typeface="Tahoma"/>
                <a:ea typeface="Tahoma"/>
                <a:cs typeface="Tahoma"/>
                <a:sym typeface="Tahoma"/>
              </a:rPr>
            </a:br>
            <a:r>
              <a:rPr lang="iw-IL">
                <a:latin typeface="Tahoma"/>
                <a:ea typeface="Tahoma"/>
                <a:cs typeface="Tahoma"/>
                <a:sym typeface="Tahoma"/>
              </a:rPr>
              <a:t>תקינה.</a:t>
            </a:r>
            <a:endParaRPr/>
          </a:p>
          <a:p>
            <a:pPr indent="-139700" lvl="0" marL="342900" rtl="1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1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ימנע סבל וכאב ישיר ועקיף.</a:t>
            </a:r>
            <a:endParaRPr/>
          </a:p>
          <a:p>
            <a:pPr indent="-139700" lvl="0" marL="342900" rtl="1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1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ימנעו תופעות של איחור התפתחותי.</a:t>
            </a:r>
            <a:endParaRPr/>
          </a:p>
          <a:p>
            <a:pPr indent="-139700" lvl="0" marL="342900" rtl="1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1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ימנעו נזקים רגשיים ותיוגים פסיכיאטריים.</a:t>
            </a:r>
            <a:endParaRPr/>
          </a:p>
        </p:txBody>
      </p:sp>
      <p:pic>
        <p:nvPicPr>
          <p:cNvPr descr="C:\Users\moshev\AppData\Local\Microsoft\Windows\Temporary Internet Files\Content.IE5\WVEB8NIL\MC900434989[1].wmf" id="246" name="Google Shape;2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5694" y="1412776"/>
            <a:ext cx="1238947" cy="1183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shev\AppData\Local\Microsoft\Windows\Temporary Internet Files\Content.IE5\ZJRDJF3R\MC900232049[1].wmf" id="247" name="Google Shape;24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023" y="2708920"/>
            <a:ext cx="1310729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shev\AppData\Local\Microsoft\Windows\Temporary Internet Files\Content.IE5\ZJRDJF3R\MC900437563[1].wmf" id="248" name="Google Shape;24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149080"/>
            <a:ext cx="1303164" cy="1330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/>
          <p:nvPr>
            <p:ph type="title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אבחון וטיפול </a:t>
            </a:r>
            <a:endParaRPr/>
          </a:p>
        </p:txBody>
      </p:sp>
      <p:sp>
        <p:nvSpPr>
          <p:cNvPr id="254" name="Google Shape;254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הטיפול ניתן ע"י מרפאה בעיסוק </a:t>
            </a:r>
            <a:r>
              <a:rPr b="1" lang="iw-IL" u="sng">
                <a:latin typeface="Tahoma"/>
                <a:ea typeface="Tahoma"/>
                <a:cs typeface="Tahoma"/>
                <a:sym typeface="Tahoma"/>
              </a:rPr>
              <a:t>מומחית</a:t>
            </a:r>
            <a:br>
              <a:rPr lang="iw-IL">
                <a:latin typeface="Tahoma"/>
                <a:ea typeface="Tahoma"/>
                <a:cs typeface="Tahoma"/>
                <a:sym typeface="Tahoma"/>
              </a:rPr>
            </a:br>
            <a:r>
              <a:rPr lang="iw-IL">
                <a:latin typeface="Tahoma"/>
                <a:ea typeface="Tahoma"/>
                <a:cs typeface="Tahoma"/>
                <a:sym typeface="Tahoma"/>
              </a:rPr>
              <a:t> בתחום.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האבחון כולל פגישה בקליניקה ותשאול מקיף של הבית והמסגרת החינוכית.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הטיפול כולל פגישות בקליניקה, עפ"י הצורך, אבל בעיקר רשימת תשומות תחושתיות שיינתנו לילד במהלך היום.</a:t>
            </a:r>
            <a:endParaRPr/>
          </a:p>
          <a:p>
            <a:pPr indent="0" lvl="0" marL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:\Users\moshev\AppData\Local\Microsoft\Windows\Temporary Internet Files\Content.IE5\1IOY11FJ\MC900022695[1].wmf" id="255" name="Google Shape;2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17912"/>
            <a:ext cx="1674813" cy="324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1" name="Google Shape;261;p24"/>
          <p:cNvSpPr txBox="1"/>
          <p:nvPr>
            <p:ph idx="1" type="body"/>
          </p:nvPr>
        </p:nvSpPr>
        <p:spPr>
          <a:xfrm>
            <a:off x="781521" y="135736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/>
          </a:p>
          <a:p>
            <a:pPr indent="-88900" lvl="0" marL="342900" rtl="1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/>
          </a:p>
        </p:txBody>
      </p:sp>
      <p:pic>
        <p:nvPicPr>
          <p:cNvPr descr="C:\Users\moshev\AppData\Local\Microsoft\Windows\Temporary Internet Files\Content.IE5\WVEB8NIL\MM900395724[1].gif" id="262" name="Google Shape;26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2160" y="4437112"/>
            <a:ext cx="1224136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4"/>
          <p:cNvSpPr/>
          <p:nvPr/>
        </p:nvSpPr>
        <p:spPr>
          <a:xfrm>
            <a:off x="6372200" y="2852936"/>
            <a:ext cx="1728192" cy="1584176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מה אפשר לעשות בכיתה?</a:t>
            </a:r>
            <a:endParaRPr/>
          </a:p>
        </p:txBody>
      </p:sp>
      <p:pic>
        <p:nvPicPr>
          <p:cNvPr descr="C:\Users\moshev\AppData\Local\Microsoft\Windows\Temporary Internet Files\Content.IE5\1IOY11FJ\MM900395713[1].gif" id="264" name="Google Shape;26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608" y="3173976"/>
            <a:ext cx="1002407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4"/>
          <p:cNvSpPr/>
          <p:nvPr/>
        </p:nvSpPr>
        <p:spPr>
          <a:xfrm>
            <a:off x="796727" y="836712"/>
            <a:ext cx="2498576" cy="2232248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מה אפשר לעשות בכיתה?</a:t>
            </a:r>
            <a:endParaRPr/>
          </a:p>
        </p:txBody>
      </p:sp>
      <p:pic>
        <p:nvPicPr>
          <p:cNvPr descr="C:\Users\moshev\AppData\Local\Microsoft\Windows\Temporary Internet Files\Content.IE5\QI3B9VVF\MM900043729[1].gif" id="266" name="Google Shape;26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7975" y="2054225"/>
            <a:ext cx="1038225" cy="11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/>
          <p:nvPr/>
        </p:nvSpPr>
        <p:spPr>
          <a:xfrm>
            <a:off x="4328108" y="1052736"/>
            <a:ext cx="1656184" cy="1116124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מה אפשר לעשות בכיתה?</a:t>
            </a:r>
            <a:endParaRPr/>
          </a:p>
        </p:txBody>
      </p:sp>
      <p:pic>
        <p:nvPicPr>
          <p:cNvPr descr="C:\Users\moshev\AppData\Local\Microsoft\Windows\Temporary Internet Files\Content.IE5\QA9OCMYZ\MM900323763[1].gif" id="268" name="Google Shape;26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32125" y="4770438"/>
            <a:ext cx="9429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4" name="Google Shape;274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נוכל לסייע לילד בכיתה, </a:t>
            </a:r>
            <a:br>
              <a:rPr lang="iw-IL">
                <a:latin typeface="Tahoma"/>
                <a:ea typeface="Tahoma"/>
                <a:cs typeface="Tahoma"/>
                <a:sym typeface="Tahoma"/>
              </a:rPr>
            </a:br>
            <a:r>
              <a:rPr lang="iw-IL">
                <a:latin typeface="Tahoma"/>
                <a:ea typeface="Tahoma"/>
                <a:cs typeface="Tahoma"/>
                <a:sym typeface="Tahoma"/>
              </a:rPr>
              <a:t>לפני שקבלנו אבחון והדרכה</a:t>
            </a:r>
            <a:br>
              <a:rPr lang="iw-IL">
                <a:latin typeface="Tahoma"/>
                <a:ea typeface="Tahoma"/>
                <a:cs typeface="Tahoma"/>
                <a:sym typeface="Tahoma"/>
              </a:rPr>
            </a:br>
            <a:r>
              <a:rPr lang="iw-IL">
                <a:latin typeface="Tahoma"/>
                <a:ea typeface="Tahoma"/>
                <a:cs typeface="Tahoma"/>
                <a:sym typeface="Tahoma"/>
              </a:rPr>
              <a:t> ממרפאה בעיסוק, </a:t>
            </a:r>
            <a:br>
              <a:rPr lang="iw-IL">
                <a:latin typeface="Tahoma"/>
                <a:ea typeface="Tahoma"/>
                <a:cs typeface="Tahoma"/>
                <a:sym typeface="Tahoma"/>
              </a:rPr>
            </a:br>
            <a:r>
              <a:rPr lang="iw-IL">
                <a:latin typeface="Tahoma"/>
                <a:ea typeface="Tahoma"/>
                <a:cs typeface="Tahoma"/>
                <a:sym typeface="Tahoma"/>
              </a:rPr>
              <a:t>אם נשאל שאלות שקשורות</a:t>
            </a:r>
            <a:br>
              <a:rPr lang="iw-IL">
                <a:latin typeface="Tahoma"/>
                <a:ea typeface="Tahoma"/>
                <a:cs typeface="Tahoma"/>
                <a:sym typeface="Tahoma"/>
              </a:rPr>
            </a:br>
            <a:r>
              <a:rPr lang="iw-IL">
                <a:latin typeface="Tahoma"/>
                <a:ea typeface="Tahoma"/>
                <a:cs typeface="Tahoma"/>
                <a:sym typeface="Tahoma"/>
              </a:rPr>
              <a:t>  1. לילד עצמו</a:t>
            </a:r>
            <a:br>
              <a:rPr lang="iw-IL">
                <a:latin typeface="Tahoma"/>
                <a:ea typeface="Tahoma"/>
                <a:cs typeface="Tahoma"/>
                <a:sym typeface="Tahoma"/>
              </a:rPr>
            </a:br>
            <a:r>
              <a:rPr lang="iw-IL">
                <a:latin typeface="Tahoma"/>
                <a:ea typeface="Tahoma"/>
                <a:cs typeface="Tahoma"/>
                <a:sym typeface="Tahoma"/>
              </a:rPr>
              <a:t>2. לסביבה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iw-IL" sz="3959"/>
              <a:t>שאלות הקשורות בילד</a:t>
            </a:r>
            <a:r>
              <a:rPr lang="iw-IL" sz="3959">
                <a:latin typeface="Tahoma"/>
                <a:ea typeface="Tahoma"/>
                <a:cs typeface="Tahoma"/>
                <a:sym typeface="Tahoma"/>
              </a:rPr>
              <a:t>:</a:t>
            </a:r>
            <a:br>
              <a:rPr lang="iw-IL" sz="3959">
                <a:latin typeface="Tahoma"/>
                <a:ea typeface="Tahoma"/>
                <a:cs typeface="Tahoma"/>
                <a:sym typeface="Tahoma"/>
              </a:rPr>
            </a:br>
            <a:endParaRPr sz="3959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0" name="Google Shape;280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b="1" lang="iw-IL" sz="4000">
                <a:latin typeface="Tahoma"/>
                <a:ea typeface="Tahoma"/>
                <a:cs typeface="Tahoma"/>
                <a:sym typeface="Tahoma"/>
              </a:rPr>
              <a:t>ת</a:t>
            </a:r>
            <a:r>
              <a:rPr lang="iw-IL">
                <a:latin typeface="Tahoma"/>
                <a:ea typeface="Tahoma"/>
                <a:cs typeface="Tahoma"/>
                <a:sym typeface="Tahoma"/>
              </a:rPr>
              <a:t>חושה- איזה תחושה הוא חווה והאם ניתן לשנות אותה?</a:t>
            </a:r>
            <a:endParaRPr/>
          </a:p>
          <a:p>
            <a:pPr indent="-342900" lvl="0" marL="342900" rtl="1" algn="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b="1" lang="iw-IL" sz="4000">
                <a:latin typeface="Tahoma"/>
                <a:ea typeface="Tahoma"/>
                <a:cs typeface="Tahoma"/>
                <a:sym typeface="Tahoma"/>
              </a:rPr>
              <a:t>ק</a:t>
            </a:r>
            <a:r>
              <a:rPr lang="iw-IL">
                <a:latin typeface="Tahoma"/>
                <a:ea typeface="Tahoma"/>
                <a:cs typeface="Tahoma"/>
                <a:sym typeface="Tahoma"/>
              </a:rPr>
              <a:t>שב- האם אפשר להסיח את דעתו מהחרדה וחוסר הנוחות שהוא חש?</a:t>
            </a:r>
            <a:endParaRPr/>
          </a:p>
          <a:p>
            <a:pPr indent="-342900" lvl="0" marL="342900" rtl="1" algn="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b="1" lang="iw-IL" sz="4000">
                <a:latin typeface="Tahoma"/>
                <a:ea typeface="Tahoma"/>
                <a:cs typeface="Tahoma"/>
                <a:sym typeface="Tahoma"/>
              </a:rPr>
              <a:t>ר</a:t>
            </a:r>
            <a:r>
              <a:rPr lang="iw-IL">
                <a:latin typeface="Tahoma"/>
                <a:ea typeface="Tahoma"/>
                <a:cs typeface="Tahoma"/>
                <a:sym typeface="Tahoma"/>
              </a:rPr>
              <a:t>גשות- איזה רגשות הוא חווה כרגע ומה אפשר לעשות כדי להרגיע/לשנות אותם?</a:t>
            </a:r>
            <a:endParaRPr/>
          </a:p>
          <a:p>
            <a:pPr indent="-1397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C:\Users\moshev\AppData\Local\Microsoft\Windows\Temporary Internet Files\Content.IE5\QA9OCMYZ\MM900043730[1].gif" id="281" name="Google Shape;28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370" y="17953"/>
            <a:ext cx="1093029" cy="1754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shev\AppData\Local\Microsoft\Windows\Temporary Internet Files\Content.IE5\E1W23YQ3\MC900060290[1].wmf" id="282" name="Google Shape;28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9809" y="4710247"/>
            <a:ext cx="1558255" cy="1606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שאלות הקשורות בסביבה</a:t>
            </a:r>
            <a:endParaRPr/>
          </a:p>
        </p:txBody>
      </p:sp>
      <p:sp>
        <p:nvSpPr>
          <p:cNvPr id="288" name="Google Shape;288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ס</a:t>
            </a:r>
            <a:r>
              <a:rPr lang="iw-IL">
                <a:latin typeface="Tahoma"/>
                <a:ea typeface="Tahoma"/>
                <a:cs typeface="Tahoma"/>
                <a:sym typeface="Tahoma"/>
              </a:rPr>
              <a:t>ביבה- מה בסביבה מעורר את חוסר הנוחות והאם אפשר לשנות אותה?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מ</a:t>
            </a:r>
            <a:r>
              <a:rPr lang="iw-IL">
                <a:latin typeface="Tahoma"/>
                <a:ea typeface="Tahoma"/>
                <a:cs typeface="Tahoma"/>
                <a:sym typeface="Tahoma"/>
              </a:rPr>
              <a:t>שימה- מה במשימה מעורר חוסר נוחות ואיך ניתן לשנות אותה?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י</a:t>
            </a:r>
            <a:r>
              <a:rPr lang="iw-IL">
                <a:latin typeface="Tahoma"/>
                <a:ea typeface="Tahoma"/>
                <a:cs typeface="Tahoma"/>
                <a:sym typeface="Tahoma"/>
              </a:rPr>
              <a:t>חסים- מה מעורר חרדה ביחסים ואיך הם ניתנים לשינוי?</a:t>
            </a:r>
            <a:endParaRPr/>
          </a:p>
        </p:txBody>
      </p:sp>
      <p:pic>
        <p:nvPicPr>
          <p:cNvPr descr="C:\Users\moshev\AppData\Local\Microsoft\Windows\Temporary Internet Files\Content.IE5\1IOY11FJ\MC900045085[1].wmf" id="289" name="Google Shape;28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5426497"/>
            <a:ext cx="2241303" cy="1431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5" name="Google Shape;295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oshev\AppData\Local\Microsoft\Windows\Temporary Internet Files\Content.IE5\QI3B9VVF\MC900281219[1].wmf" id="296" name="Google Shape;29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760" y="2595018"/>
            <a:ext cx="3557563" cy="35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8"/>
          <p:cNvSpPr/>
          <p:nvPr/>
        </p:nvSpPr>
        <p:spPr>
          <a:xfrm>
            <a:off x="3275856" y="539081"/>
            <a:ext cx="2858902" cy="2232248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B2A0C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אז איך אפשר לעזור?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בהצלחה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br>
              <a:rPr lang="iw-IL">
                <a:latin typeface="Tahoma"/>
                <a:ea typeface="Tahoma"/>
                <a:cs typeface="Tahoma"/>
                <a:sym typeface="Tahoma"/>
              </a:rPr>
            </a:br>
            <a:r>
              <a:rPr lang="iw-IL">
                <a:latin typeface="Tahoma"/>
                <a:ea typeface="Tahoma"/>
                <a:cs typeface="Tahoma"/>
                <a:sym typeface="Tahoma"/>
              </a:rPr>
              <a:t>קושי בויסות חושי – הוא הפרעה בתכלול הסנסומוטורי</a:t>
            </a:r>
            <a:br>
              <a:rPr lang="iw-IL">
                <a:latin typeface="Tahoma"/>
                <a:ea typeface="Tahoma"/>
                <a:cs typeface="Tahoma"/>
                <a:sym typeface="Tahoma"/>
              </a:rPr>
            </a:br>
            <a:r>
              <a:rPr lang="iw-IL">
                <a:latin typeface="Tahoma"/>
                <a:ea typeface="Tahoma"/>
                <a:cs typeface="Tahoma"/>
                <a:sym typeface="Tahoma"/>
              </a:rPr>
              <a:t>SPD = Sensory Processing    Disorder   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1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     SID  =  Sensory Integration Disorder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1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הקושי האורגני נמצא, כנראה, בתהליך הקלט ו/או בתהליך העיבוד. 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הקושי נמצא אצל 3-15% מהאוכלוסיה עם אחוז גבוה יותר בבנים מבנות. </a:t>
            </a:r>
            <a:endParaRPr/>
          </a:p>
          <a:p>
            <a:pPr indent="-139700" lvl="0" marL="342900" rtl="1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-139700" lvl="0" marL="342900" rtl="1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1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moshev\AppData\Local\Microsoft\Windows\Temporary Internet Files\Content.IE5\51VI04QS\MC900136675[1].wmf"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9264" y="0"/>
            <a:ext cx="3360968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iw-IL" sz="2400">
                <a:latin typeface="Tahoma"/>
                <a:ea typeface="Tahoma"/>
                <a:cs typeface="Tahoma"/>
                <a:sym typeface="Tahoma"/>
              </a:rPr>
              <a:t>המשך</a:t>
            </a:r>
            <a:endParaRPr/>
          </a:p>
        </p:txBody>
      </p:sp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הקושי הוא קושי נוירולוגי מולד, שבמקרים רבים, עובר בתורשה. 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זהו קושי כרוני אלא אם מטפלים בו בזמן וגם אז הוא לא נעלם לגמרי. 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כאשר הקושי חמור התופעות שלו יתגלו כבר בינקות.</a:t>
            </a:r>
            <a:endParaRPr/>
          </a:p>
          <a:p>
            <a:pPr indent="-1397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iw-IL" sz="3959">
                <a:latin typeface="Tahoma"/>
                <a:ea typeface="Tahoma"/>
                <a:cs typeface="Tahoma"/>
                <a:sym typeface="Tahoma"/>
              </a:rPr>
              <a:t>למה מזכירים אותו כמעט </a:t>
            </a:r>
            <a:br>
              <a:rPr lang="iw-IL" sz="3959">
                <a:latin typeface="Tahoma"/>
                <a:ea typeface="Tahoma"/>
                <a:cs typeface="Tahoma"/>
                <a:sym typeface="Tahoma"/>
              </a:rPr>
            </a:br>
            <a:r>
              <a:rPr lang="iw-IL" sz="3959">
                <a:latin typeface="Tahoma"/>
                <a:ea typeface="Tahoma"/>
                <a:cs typeface="Tahoma"/>
                <a:sym typeface="Tahoma"/>
              </a:rPr>
              <a:t>רק בהקשר של ילדים?</a:t>
            </a:r>
            <a:endParaRPr/>
          </a:p>
        </p:txBody>
      </p:sp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כי למבוגרים: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יש אפשרויות בחירה שאין לילדים והם למדו לעקוף את הקושי או להתאים את חייהם אליו.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התופעות ההתנהגותיות של הקושי עברו גלגולים ותחפושות וקשה לקשר אצלהם מה, בהתנהגות הלא נורמטיבית, שייך לתגובה לגירוי חושי.</a:t>
            </a:r>
            <a:endParaRPr/>
          </a:p>
          <a:p>
            <a:pPr indent="-1397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איזה חושים עשויים להיפגע?</a:t>
            </a:r>
            <a:endParaRPr/>
          </a:p>
        </p:txBody>
      </p:sp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457200" y="1340768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▪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טעם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▪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ריח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▪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מגע- טאקטילי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▪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ראיה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▪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שמיעה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▪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המערכת הפרופריוצפטיבית- תחושת התנוחה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▪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המערכת הוסטיבולרית- תחושת שיווי המשקל</a:t>
            </a:r>
            <a:endParaRPr/>
          </a:p>
          <a:p>
            <a:pPr indent="-342900" lvl="0" marL="34290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▪"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ההחזר שאנחנו מקבלים מהאיברים הפנימיים שמעבירים מידע על רעב ושובע, עוררות ושינה. </a:t>
            </a:r>
            <a:endParaRPr/>
          </a:p>
          <a:p>
            <a:pPr indent="0" lvl="0" marL="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iw-IL" sz="2960">
                <a:latin typeface="Tahoma"/>
                <a:ea typeface="Tahoma"/>
                <a:cs typeface="Tahoma"/>
                <a:sym typeface="Tahoma"/>
              </a:rPr>
              <a:t>הקושי יכול להתקיים בחוש אחד או יותר. </a:t>
            </a:r>
            <a:endParaRPr/>
          </a:p>
          <a:p>
            <a:pPr indent="-154940" lvl="0" marL="342900" rtl="1" algn="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  <p:sp>
        <p:nvSpPr>
          <p:cNvPr id="123" name="Google Shape;123;p6">
            <a:hlinkClick r:id="rId3"/>
          </p:cNvPr>
          <p:cNvSpPr/>
          <p:nvPr/>
        </p:nvSpPr>
        <p:spPr>
          <a:xfrm>
            <a:off x="7164288" y="6309320"/>
            <a:ext cx="288032" cy="2880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37000"/>
                </a:moveTo>
                <a:lnTo>
                  <a:pt x="15000" y="54813"/>
                </a:lnTo>
                <a:lnTo>
                  <a:pt x="21063" y="54813"/>
                </a:lnTo>
                <a:lnTo>
                  <a:pt x="22938" y="52779"/>
                </a:lnTo>
                <a:lnTo>
                  <a:pt x="24688" y="52779"/>
                </a:lnTo>
                <a:lnTo>
                  <a:pt x="24688" y="79967"/>
                </a:lnTo>
                <a:lnTo>
                  <a:pt x="85875" y="79967"/>
                </a:lnTo>
                <a:lnTo>
                  <a:pt x="85875" y="70592"/>
                </a:lnTo>
                <a:lnTo>
                  <a:pt x="95563" y="70592"/>
                </a:lnTo>
                <a:lnTo>
                  <a:pt x="100813" y="75750"/>
                </a:lnTo>
                <a:lnTo>
                  <a:pt x="105000" y="75750"/>
                </a:lnTo>
                <a:lnTo>
                  <a:pt x="105000" y="42625"/>
                </a:lnTo>
                <a:lnTo>
                  <a:pt x="100813" y="42625"/>
                </a:lnTo>
                <a:lnTo>
                  <a:pt x="97188" y="46217"/>
                </a:lnTo>
                <a:lnTo>
                  <a:pt x="85875" y="46217"/>
                </a:lnTo>
                <a:lnTo>
                  <a:pt x="85875" y="42625"/>
                </a:lnTo>
                <a:lnTo>
                  <a:pt x="82313" y="38875"/>
                </a:lnTo>
                <a:lnTo>
                  <a:pt x="22938" y="38875"/>
                </a:lnTo>
                <a:lnTo>
                  <a:pt x="21063" y="37000"/>
                </a:lnTo>
                <a:close/>
              </a:path>
              <a:path extrusionOk="0" fill="darken" h="120000" w="120000">
                <a:moveTo>
                  <a:pt x="15000" y="37000"/>
                </a:moveTo>
                <a:lnTo>
                  <a:pt x="15000" y="54813"/>
                </a:lnTo>
                <a:lnTo>
                  <a:pt x="21063" y="54813"/>
                </a:lnTo>
                <a:lnTo>
                  <a:pt x="22938" y="52779"/>
                </a:lnTo>
                <a:lnTo>
                  <a:pt x="24688" y="52779"/>
                </a:lnTo>
                <a:lnTo>
                  <a:pt x="24688" y="79967"/>
                </a:lnTo>
                <a:lnTo>
                  <a:pt x="85875" y="79967"/>
                </a:lnTo>
                <a:lnTo>
                  <a:pt x="85875" y="70592"/>
                </a:lnTo>
                <a:lnTo>
                  <a:pt x="95563" y="70592"/>
                </a:lnTo>
                <a:lnTo>
                  <a:pt x="100813" y="75750"/>
                </a:lnTo>
                <a:lnTo>
                  <a:pt x="105000" y="75750"/>
                </a:lnTo>
                <a:lnTo>
                  <a:pt x="105000" y="42625"/>
                </a:lnTo>
                <a:lnTo>
                  <a:pt x="100813" y="42625"/>
                </a:lnTo>
                <a:lnTo>
                  <a:pt x="97188" y="46217"/>
                </a:lnTo>
                <a:lnTo>
                  <a:pt x="85875" y="46217"/>
                </a:lnTo>
                <a:lnTo>
                  <a:pt x="85875" y="42625"/>
                </a:lnTo>
                <a:lnTo>
                  <a:pt x="82313" y="38875"/>
                </a:lnTo>
                <a:lnTo>
                  <a:pt x="22938" y="38875"/>
                </a:lnTo>
                <a:lnTo>
                  <a:pt x="21063" y="37000"/>
                </a:lnTo>
                <a:close/>
              </a:path>
              <a:path extrusionOk="0" fill="none" h="120000" w="120000">
                <a:moveTo>
                  <a:pt x="15000" y="37000"/>
                </a:moveTo>
                <a:lnTo>
                  <a:pt x="21063" y="37000"/>
                </a:lnTo>
                <a:lnTo>
                  <a:pt x="22938" y="38875"/>
                </a:lnTo>
                <a:lnTo>
                  <a:pt x="82313" y="38875"/>
                </a:lnTo>
                <a:lnTo>
                  <a:pt x="85875" y="42625"/>
                </a:lnTo>
                <a:lnTo>
                  <a:pt x="85875" y="46217"/>
                </a:lnTo>
                <a:lnTo>
                  <a:pt x="97188" y="46217"/>
                </a:lnTo>
                <a:lnTo>
                  <a:pt x="100813" y="42625"/>
                </a:lnTo>
                <a:lnTo>
                  <a:pt x="105000" y="42625"/>
                </a:lnTo>
                <a:lnTo>
                  <a:pt x="105000" y="75750"/>
                </a:lnTo>
                <a:lnTo>
                  <a:pt x="100813" y="75750"/>
                </a:lnTo>
                <a:lnTo>
                  <a:pt x="95563" y="70592"/>
                </a:lnTo>
                <a:lnTo>
                  <a:pt x="85875" y="70592"/>
                </a:lnTo>
                <a:lnTo>
                  <a:pt x="85875" y="79967"/>
                </a:lnTo>
                <a:lnTo>
                  <a:pt x="24688" y="79967"/>
                </a:lnTo>
                <a:lnTo>
                  <a:pt x="24688" y="52779"/>
                </a:lnTo>
                <a:lnTo>
                  <a:pt x="22938" y="52779"/>
                </a:lnTo>
                <a:lnTo>
                  <a:pt x="21063" y="54813"/>
                </a:lnTo>
                <a:lnTo>
                  <a:pt x="15000" y="54813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>
            <a:hlinkClick r:id="rId4"/>
          </p:cNvPr>
          <p:cNvSpPr/>
          <p:nvPr/>
        </p:nvSpPr>
        <p:spPr>
          <a:xfrm>
            <a:off x="6156176" y="6309320"/>
            <a:ext cx="322336" cy="28803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9789" y="37000"/>
                </a:moveTo>
                <a:lnTo>
                  <a:pt x="19789" y="54813"/>
                </a:lnTo>
                <a:lnTo>
                  <a:pt x="25206" y="54813"/>
                </a:lnTo>
                <a:lnTo>
                  <a:pt x="26882" y="52779"/>
                </a:lnTo>
                <a:lnTo>
                  <a:pt x="28446" y="52779"/>
                </a:lnTo>
                <a:lnTo>
                  <a:pt x="28446" y="79967"/>
                </a:lnTo>
                <a:lnTo>
                  <a:pt x="83121" y="79967"/>
                </a:lnTo>
                <a:lnTo>
                  <a:pt x="83121" y="70592"/>
                </a:lnTo>
                <a:lnTo>
                  <a:pt x="91778" y="70592"/>
                </a:lnTo>
                <a:lnTo>
                  <a:pt x="96469" y="75750"/>
                </a:lnTo>
                <a:lnTo>
                  <a:pt x="100211" y="75750"/>
                </a:lnTo>
                <a:lnTo>
                  <a:pt x="100211" y="42625"/>
                </a:lnTo>
                <a:lnTo>
                  <a:pt x="96469" y="42625"/>
                </a:lnTo>
                <a:lnTo>
                  <a:pt x="93230" y="46217"/>
                </a:lnTo>
                <a:lnTo>
                  <a:pt x="83121" y="46217"/>
                </a:lnTo>
                <a:lnTo>
                  <a:pt x="83121" y="42625"/>
                </a:lnTo>
                <a:lnTo>
                  <a:pt x="79938" y="38875"/>
                </a:lnTo>
                <a:lnTo>
                  <a:pt x="26882" y="38875"/>
                </a:lnTo>
                <a:lnTo>
                  <a:pt x="25206" y="37000"/>
                </a:lnTo>
                <a:close/>
              </a:path>
              <a:path extrusionOk="0" fill="darken" h="120000" w="120000">
                <a:moveTo>
                  <a:pt x="19789" y="37000"/>
                </a:moveTo>
                <a:lnTo>
                  <a:pt x="19789" y="54813"/>
                </a:lnTo>
                <a:lnTo>
                  <a:pt x="25206" y="54813"/>
                </a:lnTo>
                <a:lnTo>
                  <a:pt x="26882" y="52779"/>
                </a:lnTo>
                <a:lnTo>
                  <a:pt x="28446" y="52779"/>
                </a:lnTo>
                <a:lnTo>
                  <a:pt x="28446" y="79967"/>
                </a:lnTo>
                <a:lnTo>
                  <a:pt x="83121" y="79967"/>
                </a:lnTo>
                <a:lnTo>
                  <a:pt x="83121" y="70592"/>
                </a:lnTo>
                <a:lnTo>
                  <a:pt x="91778" y="70592"/>
                </a:lnTo>
                <a:lnTo>
                  <a:pt x="96469" y="75750"/>
                </a:lnTo>
                <a:lnTo>
                  <a:pt x="100211" y="75750"/>
                </a:lnTo>
                <a:lnTo>
                  <a:pt x="100211" y="42625"/>
                </a:lnTo>
                <a:lnTo>
                  <a:pt x="96469" y="42625"/>
                </a:lnTo>
                <a:lnTo>
                  <a:pt x="93230" y="46217"/>
                </a:lnTo>
                <a:lnTo>
                  <a:pt x="83121" y="46217"/>
                </a:lnTo>
                <a:lnTo>
                  <a:pt x="83121" y="42625"/>
                </a:lnTo>
                <a:lnTo>
                  <a:pt x="79938" y="38875"/>
                </a:lnTo>
                <a:lnTo>
                  <a:pt x="26882" y="38875"/>
                </a:lnTo>
                <a:lnTo>
                  <a:pt x="25206" y="37000"/>
                </a:lnTo>
                <a:close/>
              </a:path>
              <a:path extrusionOk="0" fill="none" h="120000" w="120000">
                <a:moveTo>
                  <a:pt x="19789" y="37000"/>
                </a:moveTo>
                <a:lnTo>
                  <a:pt x="25206" y="37000"/>
                </a:lnTo>
                <a:lnTo>
                  <a:pt x="26882" y="38875"/>
                </a:lnTo>
                <a:lnTo>
                  <a:pt x="79938" y="38875"/>
                </a:lnTo>
                <a:lnTo>
                  <a:pt x="83121" y="42625"/>
                </a:lnTo>
                <a:lnTo>
                  <a:pt x="83121" y="46217"/>
                </a:lnTo>
                <a:lnTo>
                  <a:pt x="93230" y="46217"/>
                </a:lnTo>
                <a:lnTo>
                  <a:pt x="96469" y="42625"/>
                </a:lnTo>
                <a:lnTo>
                  <a:pt x="100211" y="42625"/>
                </a:lnTo>
                <a:lnTo>
                  <a:pt x="100211" y="75750"/>
                </a:lnTo>
                <a:lnTo>
                  <a:pt x="96469" y="75750"/>
                </a:lnTo>
                <a:lnTo>
                  <a:pt x="91778" y="70592"/>
                </a:lnTo>
                <a:lnTo>
                  <a:pt x="83121" y="70592"/>
                </a:lnTo>
                <a:lnTo>
                  <a:pt x="83121" y="79967"/>
                </a:lnTo>
                <a:lnTo>
                  <a:pt x="28446" y="79967"/>
                </a:lnTo>
                <a:lnTo>
                  <a:pt x="28446" y="52779"/>
                </a:lnTo>
                <a:lnTo>
                  <a:pt x="26882" y="52779"/>
                </a:lnTo>
                <a:lnTo>
                  <a:pt x="25206" y="54813"/>
                </a:lnTo>
                <a:lnTo>
                  <a:pt x="19789" y="54813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type="ctrTitle"/>
          </p:nvPr>
        </p:nvSpPr>
        <p:spPr>
          <a:xfrm>
            <a:off x="755576" y="17008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iw-IL" sz="3959">
                <a:latin typeface="Tahoma"/>
                <a:ea typeface="Tahoma"/>
                <a:cs typeface="Tahoma"/>
                <a:sym typeface="Tahoma"/>
              </a:rPr>
              <a:t>הקושי מושפע </a:t>
            </a:r>
            <a:r>
              <a:rPr b="1" lang="iw-IL" sz="3959">
                <a:latin typeface="Tahoma"/>
                <a:ea typeface="Tahoma"/>
                <a:cs typeface="Tahoma"/>
                <a:sym typeface="Tahoma"/>
              </a:rPr>
              <a:t>מאד</a:t>
            </a:r>
            <a:r>
              <a:rPr lang="iw-IL" sz="3959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iw-IL" sz="3959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ותלוי בהקשר </a:t>
            </a:r>
            <a:r>
              <a:rPr lang="iw-IL" sz="3959">
                <a:latin typeface="Tahoma"/>
                <a:ea typeface="Tahoma"/>
                <a:cs typeface="Tahoma"/>
                <a:sym typeface="Tahoma"/>
              </a:rPr>
              <a:t>של סביבה תרבותית ופיזית</a:t>
            </a:r>
            <a:endParaRPr/>
          </a:p>
        </p:txBody>
      </p:sp>
      <p:sp>
        <p:nvSpPr>
          <p:cNvPr id="130" name="Google Shape;130;p7"/>
          <p:cNvSpPr txBox="1"/>
          <p:nvPr>
            <p:ph idx="1" type="subTitle"/>
          </p:nvPr>
        </p:nvSpPr>
        <p:spPr>
          <a:xfrm>
            <a:off x="1371600" y="3501008"/>
            <a:ext cx="6400800" cy="2137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b="1" lang="iw-IL" sz="296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לכן, 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b="1" lang="iw-IL" sz="296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נראה לנו הילד לפעמים 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b="1" lang="iw-IL" sz="296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בתפקוד תקין לחלוטין 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b="1" lang="iw-IL" sz="296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ולפעמים יוצא משליטה.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960"/>
              <a:buNone/>
            </a:pPr>
            <a:r>
              <a:t/>
            </a:r>
            <a:endParaRPr b="1" sz="296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ahoma"/>
              <a:buNone/>
            </a:pPr>
            <a:r>
              <a:rPr lang="iw-IL" sz="3959">
                <a:latin typeface="Tahoma"/>
                <a:ea typeface="Tahoma"/>
                <a:cs typeface="Tahoma"/>
                <a:sym typeface="Tahoma"/>
              </a:rPr>
              <a:t>מה קורה במשפחות בהן יש ילד עם קושי בויסות חושי?</a:t>
            </a:r>
            <a:endParaRPr/>
          </a:p>
        </p:txBody>
      </p:sp>
      <p:sp>
        <p:nvSpPr>
          <p:cNvPr id="136" name="Google Shape;136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קושי בהתקשרות הראשונית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הורים מבולבלים ומבלבלים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גישות חינוך שונות בין ההורים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רגשות אשם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אצבע מאשימה של הסביבה</a:t>
            </a:r>
            <a:endParaRPr/>
          </a:p>
          <a:p>
            <a:pPr indent="-342900" lvl="0" marL="3429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אחים כועסים ומקנאים</a:t>
            </a:r>
            <a:endParaRPr/>
          </a:p>
        </p:txBody>
      </p:sp>
      <p:pic>
        <p:nvPicPr>
          <p:cNvPr descr="C:\Users\moshev\AppData\Local\Microsoft\Windows\Temporary Internet Files\Content.IE5\WVEB8NIL\MC900055033[1].wmf"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5229199"/>
            <a:ext cx="7560839" cy="135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b="1" lang="iw-IL" sz="4000">
                <a:latin typeface="Tahoma"/>
                <a:ea typeface="Tahoma"/>
                <a:cs typeface="Tahoma"/>
                <a:sym typeface="Tahoma"/>
              </a:rPr>
              <a:t>תת קבוצות </a:t>
            </a:r>
            <a:r>
              <a:rPr lang="iw-IL" sz="4000">
                <a:latin typeface="Tahoma"/>
                <a:ea typeface="Tahoma"/>
                <a:cs typeface="Tahoma"/>
                <a:sym typeface="Tahoma"/>
              </a:rPr>
              <a:t>של קשיי ויסות חושי</a:t>
            </a:r>
            <a:endParaRPr/>
          </a:p>
        </p:txBody>
      </p:sp>
      <p:sp>
        <p:nvSpPr>
          <p:cNvPr id="143" name="Google Shape;143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❖"/>
            </a:pPr>
            <a:r>
              <a:rPr lang="iw-IL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תגובתיות יתר תחושתית </a:t>
            </a:r>
            <a:br>
              <a:rPr lang="iw-IL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iw-IL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sensory over responsivity 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C00CC"/>
              </a:buClr>
              <a:buSzPts val="3200"/>
              <a:buFont typeface="Noto Sans Symbols"/>
              <a:buChar char="❖"/>
            </a:pPr>
            <a:r>
              <a:rPr lang="iw-IL">
                <a:solidFill>
                  <a:srgbClr val="CC00CC"/>
                </a:solidFill>
                <a:latin typeface="Tahoma"/>
                <a:ea typeface="Tahoma"/>
                <a:cs typeface="Tahoma"/>
                <a:sym typeface="Tahoma"/>
              </a:rPr>
              <a:t>מחפשי תחושה </a:t>
            </a:r>
            <a:br>
              <a:rPr lang="iw-IL">
                <a:solidFill>
                  <a:srgbClr val="CC00CC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iw-IL">
                <a:solidFill>
                  <a:srgbClr val="CC00CC"/>
                </a:solidFill>
                <a:latin typeface="Tahoma"/>
                <a:ea typeface="Tahoma"/>
                <a:cs typeface="Tahoma"/>
                <a:sym typeface="Tahoma"/>
              </a:rPr>
              <a:t>sensory seeking</a:t>
            </a:r>
            <a:endParaRPr/>
          </a:p>
          <a:p>
            <a:pPr indent="-342900" lvl="0" marL="342900" rtl="1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Noto Sans Symbols"/>
              <a:buChar char="❖"/>
            </a:pPr>
            <a:r>
              <a:rPr lang="iw-IL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תת תגובתיות  </a:t>
            </a:r>
            <a:br>
              <a:rPr lang="iw-IL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iw-IL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sensory under responsivity</a:t>
            </a:r>
            <a:endParaRPr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1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w-IL">
                <a:latin typeface="Tahoma"/>
                <a:ea typeface="Tahoma"/>
                <a:cs typeface="Tahoma"/>
                <a:sym typeface="Tahoma"/>
              </a:rPr>
              <a:t>במציאות, לא נראה  בד"כ אדם שישתייך רק לתת קבוצה  אחת אלא נראה תערובת של יותר מתת קבוצה אחת באותו אדם.</a:t>
            </a:r>
            <a:endParaRPr/>
          </a:p>
          <a:p>
            <a:pPr indent="-139700" lvl="0" marL="342900" rtl="1" algn="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C:\Users\moshev\AppData\Local\Microsoft\Windows\Temporary Internet Files\Content.IE5\GU4HAMTO\MC900320032[1].wmf" id="144" name="Google Shape;1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3428" y="1633538"/>
            <a:ext cx="675672" cy="715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shev\AppData\Local\Microsoft\Windows\Temporary Internet Files\Content.IE5\E1W23YQ3\MC900383592[1].wmf" id="145" name="Google Shape;14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5975" y="2549525"/>
            <a:ext cx="739775" cy="882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shev\AppData\Local\Microsoft\Windows\Temporary Internet Files\Content.IE5\QI3B9VVF\MC900383564[1].wmf" id="146" name="Google Shape;14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87563" y="3667125"/>
            <a:ext cx="614362" cy="884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2012-12-22T08:46:10Z</dcterms:created>
  <dc:creator>Moshe Vigdor</dc:creator>
</cp:coreProperties>
</file>